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05" r:id="rId1"/>
  </p:sldMasterIdLst>
  <p:notesMasterIdLst>
    <p:notesMasterId r:id="rId34"/>
  </p:notesMasterIdLst>
  <p:handoutMasterIdLst>
    <p:handoutMasterId r:id="rId35"/>
  </p:handoutMasterIdLst>
  <p:sldIdLst>
    <p:sldId id="2145704983" r:id="rId2"/>
    <p:sldId id="2145704990" r:id="rId3"/>
    <p:sldId id="2145705006" r:id="rId4"/>
    <p:sldId id="2145705012" r:id="rId5"/>
    <p:sldId id="2145704991" r:id="rId6"/>
    <p:sldId id="2145705013" r:id="rId7"/>
    <p:sldId id="2145705014" r:id="rId8"/>
    <p:sldId id="2145705022" r:id="rId9"/>
    <p:sldId id="2145705023" r:id="rId10"/>
    <p:sldId id="2145705024" r:id="rId11"/>
    <p:sldId id="2145705025" r:id="rId12"/>
    <p:sldId id="2145705015" r:id="rId13"/>
    <p:sldId id="2145705016" r:id="rId14"/>
    <p:sldId id="2145705017" r:id="rId15"/>
    <p:sldId id="2145705026" r:id="rId16"/>
    <p:sldId id="2145705027" r:id="rId17"/>
    <p:sldId id="2145705028" r:id="rId18"/>
    <p:sldId id="2145705029" r:id="rId19"/>
    <p:sldId id="2145705030" r:id="rId20"/>
    <p:sldId id="2145705037" r:id="rId21"/>
    <p:sldId id="2145705031" r:id="rId22"/>
    <p:sldId id="2145705032" r:id="rId23"/>
    <p:sldId id="2145705033" r:id="rId24"/>
    <p:sldId id="2145705034" r:id="rId25"/>
    <p:sldId id="2145705035" r:id="rId26"/>
    <p:sldId id="2145705038" r:id="rId27"/>
    <p:sldId id="2145705036" r:id="rId28"/>
    <p:sldId id="2145705018" r:id="rId29"/>
    <p:sldId id="2145705021" r:id="rId30"/>
    <p:sldId id="2145705010" r:id="rId31"/>
    <p:sldId id="2145705020" r:id="rId32"/>
    <p:sldId id="2145705005" r:id="rId33"/>
  </p:sldIdLst>
  <p:sldSz cx="12192000" cy="6858000"/>
  <p:notesSz cx="6858000" cy="9144000"/>
  <p:defaultTex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E"/>
    <a:srgbClr val="38F40C"/>
    <a:srgbClr val="002060"/>
    <a:srgbClr val="313EC3"/>
    <a:srgbClr val="23AF70"/>
    <a:srgbClr val="6B97EC"/>
    <a:srgbClr val="78D3FC"/>
    <a:srgbClr val="64BCBA"/>
    <a:srgbClr val="ED7D31"/>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B301B821-A1FF-4177-AEE7-76D212191A09}" styleName="Estilo medio 1 - Énfasis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793D81CF-94F2-401A-BA57-92F5A7B2D0C5}" styleName="Estilo medio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04" autoAdjust="0"/>
    <p:restoredTop sz="95345" autoAdjust="0"/>
  </p:normalViewPr>
  <p:slideViewPr>
    <p:cSldViewPr snapToGrid="0">
      <p:cViewPr varScale="1">
        <p:scale>
          <a:sx n="72" d="100"/>
          <a:sy n="72" d="100"/>
        </p:scale>
        <p:origin x="636" y="78"/>
      </p:cViewPr>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00" d="100"/>
        <a:sy n="100" d="100"/>
      </p:scale>
      <p:origin x="0" y="-22368"/>
    </p:cViewPr>
  </p:sorterViewPr>
  <p:notesViewPr>
    <p:cSldViewPr snapToGrid="0">
      <p:cViewPr varScale="1">
        <p:scale>
          <a:sx n="89" d="100"/>
          <a:sy n="89" d="100"/>
        </p:scale>
        <p:origin x="3798" y="7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handoutMaster" Target="handoutMasters/handoutMaster1.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Marcador de fecha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9F4FB4A-F50D-4687-811B-6E1D43CABD9D}" type="datetimeFigureOut">
              <a:rPr lang="en-US" smtClean="0"/>
              <a:t>6/21/2024</a:t>
            </a:fld>
            <a:endParaRPr lang="en-US"/>
          </a:p>
        </p:txBody>
      </p:sp>
      <p:sp>
        <p:nvSpPr>
          <p:cNvPr id="4" name="Marcador de pie de página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Marcador de número de diapositiva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0848219-E46F-4F0F-8108-C5F97BC5790D}" type="slidenum">
              <a:rPr lang="en-US" smtClean="0"/>
              <a:t>‹Nº›</a:t>
            </a:fld>
            <a:endParaRPr lang="en-US"/>
          </a:p>
        </p:txBody>
      </p:sp>
    </p:spTree>
    <p:extLst>
      <p:ext uri="{BB962C8B-B14F-4D97-AF65-F5344CB8AC3E}">
        <p14:creationId xmlns:p14="http://schemas.microsoft.com/office/powerpoint/2010/main" val="312319891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219D46C-242A-4D40-88E4-A19E20867455}" type="datetimeFigureOut">
              <a:rPr lang="en-US" smtClean="0"/>
              <a:t>6/21/2024</a:t>
            </a:fld>
            <a:endParaRPr lang="en-U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6BD6E5-50EF-4E8E-ADC4-867355C08B78}" type="slidenum">
              <a:rPr lang="en-US" smtClean="0"/>
              <a:t>‹Nº›</a:t>
            </a:fld>
            <a:endParaRPr lang="en-US"/>
          </a:p>
        </p:txBody>
      </p:sp>
    </p:spTree>
    <p:extLst>
      <p:ext uri="{BB962C8B-B14F-4D97-AF65-F5344CB8AC3E}">
        <p14:creationId xmlns:p14="http://schemas.microsoft.com/office/powerpoint/2010/main" val="13493385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7DE7B6-2070-49AA-AE58-D9C9A76A8A9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179252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b="1"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7DE7B6-2070-49AA-AE58-D9C9A76A8A9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182775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b="1"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7DE7B6-2070-49AA-AE58-D9C9A76A8A9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630121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b="1"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7DE7B6-2070-49AA-AE58-D9C9A76A8A9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4620815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blanco_der_sup">
    <p:spTree>
      <p:nvGrpSpPr>
        <p:cNvPr id="1" name=""/>
        <p:cNvGrpSpPr/>
        <p:nvPr/>
      </p:nvGrpSpPr>
      <p:grpSpPr>
        <a:xfrm>
          <a:off x="0" y="0"/>
          <a:ext cx="0" cy="0"/>
          <a:chOff x="0" y="0"/>
          <a:chExt cx="0" cy="0"/>
        </a:xfrm>
      </p:grpSpPr>
      <p:pic>
        <p:nvPicPr>
          <p:cNvPr id="8" name="Imagen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261870" y="381000"/>
            <a:ext cx="1536694" cy="582659"/>
          </a:xfrm>
          <a:prstGeom prst="rect">
            <a:avLst/>
          </a:prstGeom>
        </p:spPr>
      </p:pic>
    </p:spTree>
    <p:extLst>
      <p:ext uri="{BB962C8B-B14F-4D97-AF65-F5344CB8AC3E}">
        <p14:creationId xmlns:p14="http://schemas.microsoft.com/office/powerpoint/2010/main" val="10411552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zul_izq_inf">
    <p:bg>
      <p:bgPr>
        <a:solidFill>
          <a:srgbClr val="313EC3"/>
        </a:solidFill>
        <a:effectLst/>
      </p:bgPr>
    </p:bg>
    <p:spTree>
      <p:nvGrpSpPr>
        <p:cNvPr id="1" name=""/>
        <p:cNvGrpSpPr/>
        <p:nvPr/>
      </p:nvGrpSpPr>
      <p:grpSpPr>
        <a:xfrm>
          <a:off x="0" y="0"/>
          <a:ext cx="0" cy="0"/>
          <a:chOff x="0" y="0"/>
          <a:chExt cx="0" cy="0"/>
        </a:xfrm>
      </p:grpSpPr>
      <p:pic>
        <p:nvPicPr>
          <p:cNvPr id="3" name="Imagen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99964" y="5834086"/>
            <a:ext cx="1536693" cy="582659"/>
          </a:xfrm>
          <a:prstGeom prst="rect">
            <a:avLst/>
          </a:prstGeom>
        </p:spPr>
      </p:pic>
    </p:spTree>
    <p:extLst>
      <p:ext uri="{BB962C8B-B14F-4D97-AF65-F5344CB8AC3E}">
        <p14:creationId xmlns:p14="http://schemas.microsoft.com/office/powerpoint/2010/main" val="9583120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cielo_der_inf">
    <p:bg>
      <p:bgPr>
        <a:solidFill>
          <a:srgbClr val="78D3FC"/>
        </a:solidFill>
        <a:effectLst/>
      </p:bgPr>
    </p:bg>
    <p:spTree>
      <p:nvGrpSpPr>
        <p:cNvPr id="1" name=""/>
        <p:cNvGrpSpPr/>
        <p:nvPr/>
      </p:nvGrpSpPr>
      <p:grpSpPr>
        <a:xfrm>
          <a:off x="0" y="0"/>
          <a:ext cx="0" cy="0"/>
          <a:chOff x="0" y="0"/>
          <a:chExt cx="0" cy="0"/>
        </a:xfrm>
      </p:grpSpPr>
      <p:pic>
        <p:nvPicPr>
          <p:cNvPr id="4" name="Imagen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261871" y="5834087"/>
            <a:ext cx="1536693" cy="582659"/>
          </a:xfrm>
          <a:prstGeom prst="rect">
            <a:avLst/>
          </a:prstGeom>
        </p:spPr>
      </p:pic>
    </p:spTree>
    <p:extLst>
      <p:ext uri="{BB962C8B-B14F-4D97-AF65-F5344CB8AC3E}">
        <p14:creationId xmlns:p14="http://schemas.microsoft.com/office/powerpoint/2010/main" val="295237754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ielo_izq_sup">
    <p:bg>
      <p:bgPr>
        <a:solidFill>
          <a:srgbClr val="78D3FC"/>
        </a:solidFill>
        <a:effectLst/>
      </p:bgPr>
    </p:bg>
    <p:spTree>
      <p:nvGrpSpPr>
        <p:cNvPr id="1" name=""/>
        <p:cNvGrpSpPr/>
        <p:nvPr/>
      </p:nvGrpSpPr>
      <p:grpSpPr>
        <a:xfrm>
          <a:off x="0" y="0"/>
          <a:ext cx="0" cy="0"/>
          <a:chOff x="0" y="0"/>
          <a:chExt cx="0" cy="0"/>
        </a:xfrm>
      </p:grpSpPr>
      <p:pic>
        <p:nvPicPr>
          <p:cNvPr id="3" name="Imagen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99964" y="381000"/>
            <a:ext cx="1536693" cy="582659"/>
          </a:xfrm>
          <a:prstGeom prst="rect">
            <a:avLst/>
          </a:prstGeom>
        </p:spPr>
      </p:pic>
    </p:spTree>
    <p:extLst>
      <p:ext uri="{BB962C8B-B14F-4D97-AF65-F5344CB8AC3E}">
        <p14:creationId xmlns:p14="http://schemas.microsoft.com/office/powerpoint/2010/main" val="17326552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ielo_izq_inf">
    <p:bg>
      <p:bgPr>
        <a:solidFill>
          <a:srgbClr val="78D3FC"/>
        </a:solidFill>
        <a:effectLst/>
      </p:bgPr>
    </p:bg>
    <p:spTree>
      <p:nvGrpSpPr>
        <p:cNvPr id="1" name=""/>
        <p:cNvGrpSpPr/>
        <p:nvPr/>
      </p:nvGrpSpPr>
      <p:grpSpPr>
        <a:xfrm>
          <a:off x="0" y="0"/>
          <a:ext cx="0" cy="0"/>
          <a:chOff x="0" y="0"/>
          <a:chExt cx="0" cy="0"/>
        </a:xfrm>
      </p:grpSpPr>
      <p:pic>
        <p:nvPicPr>
          <p:cNvPr id="3" name="Imagen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99964" y="5834086"/>
            <a:ext cx="1536693" cy="582659"/>
          </a:xfrm>
          <a:prstGeom prst="rect">
            <a:avLst/>
          </a:prstGeom>
        </p:spPr>
      </p:pic>
    </p:spTree>
    <p:extLst>
      <p:ext uri="{BB962C8B-B14F-4D97-AF65-F5344CB8AC3E}">
        <p14:creationId xmlns:p14="http://schemas.microsoft.com/office/powerpoint/2010/main" val="71328765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verde_der_inf">
    <p:bg>
      <p:bgPr>
        <a:solidFill>
          <a:srgbClr val="8FFF3C"/>
        </a:solidFill>
        <a:effectLst/>
      </p:bgPr>
    </p:bg>
    <p:spTree>
      <p:nvGrpSpPr>
        <p:cNvPr id="1" name=""/>
        <p:cNvGrpSpPr/>
        <p:nvPr/>
      </p:nvGrpSpPr>
      <p:grpSpPr>
        <a:xfrm>
          <a:off x="0" y="0"/>
          <a:ext cx="0" cy="0"/>
          <a:chOff x="0" y="0"/>
          <a:chExt cx="0" cy="0"/>
        </a:xfrm>
      </p:grpSpPr>
      <p:pic>
        <p:nvPicPr>
          <p:cNvPr id="19" name="Imagen 1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261870" y="381000"/>
            <a:ext cx="1536694" cy="582659"/>
          </a:xfrm>
          <a:prstGeom prst="rect">
            <a:avLst/>
          </a:prstGeom>
        </p:spPr>
      </p:pic>
    </p:spTree>
    <p:extLst>
      <p:ext uri="{BB962C8B-B14F-4D97-AF65-F5344CB8AC3E}">
        <p14:creationId xmlns:p14="http://schemas.microsoft.com/office/powerpoint/2010/main" val="273314160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verde_der_inf">
    <p:bg>
      <p:bgPr>
        <a:solidFill>
          <a:srgbClr val="8FFF3C"/>
        </a:solidFill>
        <a:effectLst/>
      </p:bgPr>
    </p:bg>
    <p:spTree>
      <p:nvGrpSpPr>
        <p:cNvPr id="1" name=""/>
        <p:cNvGrpSpPr/>
        <p:nvPr/>
      </p:nvGrpSpPr>
      <p:grpSpPr>
        <a:xfrm>
          <a:off x="0" y="0"/>
          <a:ext cx="0" cy="0"/>
          <a:chOff x="0" y="0"/>
          <a:chExt cx="0" cy="0"/>
        </a:xfrm>
      </p:grpSpPr>
      <p:pic>
        <p:nvPicPr>
          <p:cNvPr id="2" name="Imagen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261870" y="5834087"/>
            <a:ext cx="1536694" cy="582659"/>
          </a:xfrm>
          <a:prstGeom prst="rect">
            <a:avLst/>
          </a:prstGeom>
        </p:spPr>
      </p:pic>
    </p:spTree>
    <p:extLst>
      <p:ext uri="{BB962C8B-B14F-4D97-AF65-F5344CB8AC3E}">
        <p14:creationId xmlns:p14="http://schemas.microsoft.com/office/powerpoint/2010/main" val="133100715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verde_izq_sup">
    <p:bg>
      <p:bgPr>
        <a:solidFill>
          <a:srgbClr val="8FFF3C"/>
        </a:solidFill>
        <a:effectLst/>
      </p:bgPr>
    </p:bg>
    <p:spTree>
      <p:nvGrpSpPr>
        <p:cNvPr id="1" name=""/>
        <p:cNvGrpSpPr/>
        <p:nvPr/>
      </p:nvGrpSpPr>
      <p:grpSpPr>
        <a:xfrm>
          <a:off x="0" y="0"/>
          <a:ext cx="0" cy="0"/>
          <a:chOff x="0" y="0"/>
          <a:chExt cx="0" cy="0"/>
        </a:xfrm>
      </p:grpSpPr>
      <p:pic>
        <p:nvPicPr>
          <p:cNvPr id="3" name="Imagen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99963" y="381000"/>
            <a:ext cx="1536694" cy="582659"/>
          </a:xfrm>
          <a:prstGeom prst="rect">
            <a:avLst/>
          </a:prstGeom>
        </p:spPr>
      </p:pic>
    </p:spTree>
    <p:extLst>
      <p:ext uri="{BB962C8B-B14F-4D97-AF65-F5344CB8AC3E}">
        <p14:creationId xmlns:p14="http://schemas.microsoft.com/office/powerpoint/2010/main" val="86681664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verde_izq_inf">
    <p:bg>
      <p:bgPr>
        <a:solidFill>
          <a:srgbClr val="8FFF3C"/>
        </a:solidFill>
        <a:effectLst/>
      </p:bgPr>
    </p:bg>
    <p:spTree>
      <p:nvGrpSpPr>
        <p:cNvPr id="1" name=""/>
        <p:cNvGrpSpPr/>
        <p:nvPr/>
      </p:nvGrpSpPr>
      <p:grpSpPr>
        <a:xfrm>
          <a:off x="0" y="0"/>
          <a:ext cx="0" cy="0"/>
          <a:chOff x="0" y="0"/>
          <a:chExt cx="0" cy="0"/>
        </a:xfrm>
      </p:grpSpPr>
      <p:pic>
        <p:nvPicPr>
          <p:cNvPr id="2" name="Imagen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99963" y="5834087"/>
            <a:ext cx="1536694" cy="582659"/>
          </a:xfrm>
          <a:prstGeom prst="rect">
            <a:avLst/>
          </a:prstGeom>
        </p:spPr>
      </p:pic>
    </p:spTree>
    <p:extLst>
      <p:ext uri="{BB962C8B-B14F-4D97-AF65-F5344CB8AC3E}">
        <p14:creationId xmlns:p14="http://schemas.microsoft.com/office/powerpoint/2010/main" val="1670913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co_der_inf">
    <p:spTree>
      <p:nvGrpSpPr>
        <p:cNvPr id="1" name=""/>
        <p:cNvGrpSpPr/>
        <p:nvPr/>
      </p:nvGrpSpPr>
      <p:grpSpPr>
        <a:xfrm>
          <a:off x="0" y="0"/>
          <a:ext cx="0" cy="0"/>
          <a:chOff x="0" y="0"/>
          <a:chExt cx="0" cy="0"/>
        </a:xfrm>
      </p:grpSpPr>
      <p:pic>
        <p:nvPicPr>
          <p:cNvPr id="8" name="Imagen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261870" y="5834087"/>
            <a:ext cx="1536694" cy="582659"/>
          </a:xfrm>
          <a:prstGeom prst="rect">
            <a:avLst/>
          </a:prstGeom>
        </p:spPr>
      </p:pic>
    </p:spTree>
    <p:extLst>
      <p:ext uri="{BB962C8B-B14F-4D97-AF65-F5344CB8AC3E}">
        <p14:creationId xmlns:p14="http://schemas.microsoft.com/office/powerpoint/2010/main" val="26165062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lanco_izq_sup">
    <p:spTree>
      <p:nvGrpSpPr>
        <p:cNvPr id="1" name=""/>
        <p:cNvGrpSpPr/>
        <p:nvPr/>
      </p:nvGrpSpPr>
      <p:grpSpPr>
        <a:xfrm>
          <a:off x="0" y="0"/>
          <a:ext cx="0" cy="0"/>
          <a:chOff x="0" y="0"/>
          <a:chExt cx="0" cy="0"/>
        </a:xfrm>
      </p:grpSpPr>
      <p:pic>
        <p:nvPicPr>
          <p:cNvPr id="8" name="Imagen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99963" y="381000"/>
            <a:ext cx="1536694" cy="582659"/>
          </a:xfrm>
          <a:prstGeom prst="rect">
            <a:avLst/>
          </a:prstGeom>
        </p:spPr>
      </p:pic>
    </p:spTree>
    <p:extLst>
      <p:ext uri="{BB962C8B-B14F-4D97-AF65-F5344CB8AC3E}">
        <p14:creationId xmlns:p14="http://schemas.microsoft.com/office/powerpoint/2010/main" val="13665025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co_izq_inf">
    <p:spTree>
      <p:nvGrpSpPr>
        <p:cNvPr id="1" name=""/>
        <p:cNvGrpSpPr/>
        <p:nvPr/>
      </p:nvGrpSpPr>
      <p:grpSpPr>
        <a:xfrm>
          <a:off x="0" y="0"/>
          <a:ext cx="0" cy="0"/>
          <a:chOff x="0" y="0"/>
          <a:chExt cx="0" cy="0"/>
        </a:xfrm>
      </p:grpSpPr>
      <p:pic>
        <p:nvPicPr>
          <p:cNvPr id="9" name="Imagen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99963" y="5834087"/>
            <a:ext cx="1536694" cy="582659"/>
          </a:xfrm>
          <a:prstGeom prst="rect">
            <a:avLst/>
          </a:prstGeom>
        </p:spPr>
      </p:pic>
    </p:spTree>
    <p:extLst>
      <p:ext uri="{BB962C8B-B14F-4D97-AF65-F5344CB8AC3E}">
        <p14:creationId xmlns:p14="http://schemas.microsoft.com/office/powerpoint/2010/main" val="28828877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lanco_vacío">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3426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lanco_textos">
    <p:spTree>
      <p:nvGrpSpPr>
        <p:cNvPr id="1" name=""/>
        <p:cNvGrpSpPr/>
        <p:nvPr/>
      </p:nvGrpSpPr>
      <p:grpSpPr>
        <a:xfrm>
          <a:off x="0" y="0"/>
          <a:ext cx="0" cy="0"/>
          <a:chOff x="0" y="0"/>
          <a:chExt cx="0" cy="0"/>
        </a:xfrm>
      </p:grpSpPr>
      <p:sp>
        <p:nvSpPr>
          <p:cNvPr id="2" name="Título 34"/>
          <p:cNvSpPr>
            <a:spLocks noGrp="1"/>
          </p:cNvSpPr>
          <p:nvPr>
            <p:ph type="title"/>
          </p:nvPr>
        </p:nvSpPr>
        <p:spPr>
          <a:xfrm>
            <a:off x="927370" y="1242218"/>
            <a:ext cx="7086330" cy="1450182"/>
          </a:xfrm>
          <a:prstGeom prst="rect">
            <a:avLst/>
          </a:prstGeom>
        </p:spPr>
        <p:txBody>
          <a:bodyPr/>
          <a:lstStyle>
            <a:lvl1pPr>
              <a:lnSpc>
                <a:spcPts val="7200"/>
              </a:lnSpc>
              <a:defRPr>
                <a:solidFill>
                  <a:srgbClr val="313EC3"/>
                </a:solidFill>
              </a:defRPr>
            </a:lvl1pPr>
          </a:lstStyle>
          <a:p>
            <a:r>
              <a:rPr lang="es-ES" dirty="0"/>
              <a:t>Haga clic para modificar el estilo de título del patrón</a:t>
            </a:r>
            <a:endParaRPr lang="en-US" dirty="0"/>
          </a:p>
        </p:txBody>
      </p:sp>
      <p:sp>
        <p:nvSpPr>
          <p:cNvPr id="3" name="Marcador de texto 36"/>
          <p:cNvSpPr>
            <a:spLocks noGrp="1"/>
          </p:cNvSpPr>
          <p:nvPr>
            <p:ph type="body" sz="quarter" idx="10"/>
          </p:nvPr>
        </p:nvSpPr>
        <p:spPr>
          <a:xfrm>
            <a:off x="927370" y="3033713"/>
            <a:ext cx="7099300" cy="1068387"/>
          </a:xfrm>
          <a:prstGeom prst="rect">
            <a:avLst/>
          </a:prstGeom>
        </p:spPr>
        <p:txBody>
          <a:bodyPr/>
          <a:lstStyle>
            <a:lvl1pPr>
              <a:lnSpc>
                <a:spcPts val="4400"/>
              </a:lnSpc>
              <a:defRPr>
                <a:solidFill>
                  <a:srgbClr val="78D3FC"/>
                </a:solidFill>
              </a:defRPr>
            </a:lvl1pPr>
            <a:lvl2pPr>
              <a:lnSpc>
                <a:spcPts val="4400"/>
              </a:lnSpc>
              <a:defRPr>
                <a:solidFill>
                  <a:srgbClr val="78D3FC"/>
                </a:solidFill>
              </a:defRPr>
            </a:lvl2pPr>
            <a:lvl3pPr>
              <a:lnSpc>
                <a:spcPts val="4400"/>
              </a:lnSpc>
              <a:defRPr>
                <a:solidFill>
                  <a:srgbClr val="78D3FC"/>
                </a:solidFill>
              </a:defRPr>
            </a:lvl3pPr>
            <a:lvl4pPr>
              <a:lnSpc>
                <a:spcPts val="4400"/>
              </a:lnSpc>
              <a:defRPr>
                <a:solidFill>
                  <a:srgbClr val="78D3FC"/>
                </a:solidFill>
              </a:defRPr>
            </a:lvl4pPr>
            <a:lvl5pPr>
              <a:lnSpc>
                <a:spcPts val="4400"/>
              </a:lnSpc>
              <a:defRPr>
                <a:solidFill>
                  <a:srgbClr val="78D3FC"/>
                </a:solidFill>
              </a:defRPr>
            </a:lvl5pPr>
          </a:lstStyle>
          <a:p>
            <a:pPr lvl="0"/>
            <a:r>
              <a:rPr lang="es-ES" dirty="0"/>
              <a:t>Editar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n-US" dirty="0"/>
          </a:p>
        </p:txBody>
      </p:sp>
      <p:sp>
        <p:nvSpPr>
          <p:cNvPr id="4" name="Marcador de texto 38"/>
          <p:cNvSpPr>
            <a:spLocks noGrp="1"/>
          </p:cNvSpPr>
          <p:nvPr>
            <p:ph type="body" sz="quarter" idx="11"/>
          </p:nvPr>
        </p:nvSpPr>
        <p:spPr>
          <a:xfrm>
            <a:off x="927100" y="4343400"/>
            <a:ext cx="7099300" cy="1206500"/>
          </a:xfrm>
          <a:prstGeom prst="rect">
            <a:avLst/>
          </a:prstGeom>
        </p:spPr>
        <p:txBody>
          <a:bodyPr/>
          <a:lstStyle>
            <a:lvl1pPr>
              <a:lnSpc>
                <a:spcPts val="2700"/>
              </a:lnSpc>
              <a:defRPr sz="2700">
                <a:solidFill>
                  <a:schemeClr val="tx1">
                    <a:lumMod val="50000"/>
                    <a:lumOff val="50000"/>
                  </a:schemeClr>
                </a:solidFill>
              </a:defRPr>
            </a:lvl1pPr>
            <a:lvl2pPr>
              <a:lnSpc>
                <a:spcPts val="2700"/>
              </a:lnSpc>
              <a:defRPr sz="2700">
                <a:solidFill>
                  <a:schemeClr val="tx1">
                    <a:lumMod val="50000"/>
                    <a:lumOff val="50000"/>
                  </a:schemeClr>
                </a:solidFill>
              </a:defRPr>
            </a:lvl2pPr>
            <a:lvl3pPr>
              <a:lnSpc>
                <a:spcPts val="2700"/>
              </a:lnSpc>
              <a:defRPr sz="2700">
                <a:solidFill>
                  <a:schemeClr val="tx1">
                    <a:lumMod val="50000"/>
                    <a:lumOff val="50000"/>
                  </a:schemeClr>
                </a:solidFill>
              </a:defRPr>
            </a:lvl3pPr>
            <a:lvl4pPr>
              <a:lnSpc>
                <a:spcPts val="2700"/>
              </a:lnSpc>
              <a:defRPr sz="2700">
                <a:solidFill>
                  <a:schemeClr val="tx1">
                    <a:lumMod val="50000"/>
                    <a:lumOff val="50000"/>
                  </a:schemeClr>
                </a:solidFill>
              </a:defRPr>
            </a:lvl4pPr>
            <a:lvl5pPr>
              <a:lnSpc>
                <a:spcPts val="2700"/>
              </a:lnSpc>
              <a:defRPr sz="2700">
                <a:solidFill>
                  <a:schemeClr val="tx1">
                    <a:lumMod val="50000"/>
                    <a:lumOff val="50000"/>
                  </a:schemeClr>
                </a:solidFill>
              </a:defRPr>
            </a:lvl5pPr>
          </a:lstStyle>
          <a:p>
            <a:pPr lvl="0"/>
            <a:r>
              <a:rPr lang="es-ES" dirty="0"/>
              <a:t>Editar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n-US" dirty="0"/>
          </a:p>
        </p:txBody>
      </p:sp>
      <p:sp>
        <p:nvSpPr>
          <p:cNvPr id="5" name="Marcador de texto 40"/>
          <p:cNvSpPr>
            <a:spLocks noGrp="1"/>
          </p:cNvSpPr>
          <p:nvPr>
            <p:ph type="body" sz="quarter" idx="12"/>
          </p:nvPr>
        </p:nvSpPr>
        <p:spPr>
          <a:xfrm>
            <a:off x="8267700" y="1241425"/>
            <a:ext cx="3086100" cy="4321175"/>
          </a:xfrm>
          <a:prstGeom prst="rect">
            <a:avLst/>
          </a:prstGeom>
        </p:spPr>
        <p:txBody>
          <a:bodyPr/>
          <a:lstStyle>
            <a:lvl1pPr>
              <a:defRPr sz="1600">
                <a:solidFill>
                  <a:schemeClr val="tx1"/>
                </a:solidFill>
                <a:latin typeface="+mn-lt"/>
              </a:defRPr>
            </a:lvl1pPr>
            <a:lvl2pPr>
              <a:defRPr sz="1600">
                <a:solidFill>
                  <a:schemeClr val="tx1"/>
                </a:solidFill>
                <a:latin typeface="+mn-lt"/>
              </a:defRPr>
            </a:lvl2pPr>
            <a:lvl3pPr>
              <a:defRPr sz="1600">
                <a:solidFill>
                  <a:schemeClr val="tx1"/>
                </a:solidFill>
                <a:latin typeface="+mn-lt"/>
              </a:defRPr>
            </a:lvl3pPr>
            <a:lvl4pPr>
              <a:defRPr sz="1600">
                <a:solidFill>
                  <a:schemeClr val="tx1"/>
                </a:solidFill>
                <a:latin typeface="+mn-lt"/>
              </a:defRPr>
            </a:lvl4pPr>
            <a:lvl5pPr>
              <a:defRPr sz="1600">
                <a:solidFill>
                  <a:schemeClr val="tx1"/>
                </a:solidFill>
                <a:latin typeface="+mn-lt"/>
              </a:defRPr>
            </a:lvl5pPr>
          </a:lstStyle>
          <a:p>
            <a:pPr lvl="0"/>
            <a:r>
              <a:rPr lang="es-ES" dirty="0"/>
              <a:t>Editar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n-US" dirty="0"/>
          </a:p>
        </p:txBody>
      </p:sp>
    </p:spTree>
    <p:extLst>
      <p:ext uri="{BB962C8B-B14F-4D97-AF65-F5344CB8AC3E}">
        <p14:creationId xmlns:p14="http://schemas.microsoft.com/office/powerpoint/2010/main" val="11724218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zul_der_sup">
    <p:bg>
      <p:bgPr>
        <a:solidFill>
          <a:srgbClr val="313EC3"/>
        </a:solidFill>
        <a:effectLst/>
      </p:bgPr>
    </p:bg>
    <p:spTree>
      <p:nvGrpSpPr>
        <p:cNvPr id="1" name=""/>
        <p:cNvGrpSpPr/>
        <p:nvPr/>
      </p:nvGrpSpPr>
      <p:grpSpPr>
        <a:xfrm>
          <a:off x="0" y="0"/>
          <a:ext cx="0" cy="0"/>
          <a:chOff x="0" y="0"/>
          <a:chExt cx="0" cy="0"/>
        </a:xfrm>
      </p:grpSpPr>
      <p:pic>
        <p:nvPicPr>
          <p:cNvPr id="3" name="Imagen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261871" y="381000"/>
            <a:ext cx="1536693" cy="582659"/>
          </a:xfrm>
          <a:prstGeom prst="rect">
            <a:avLst/>
          </a:prstGeom>
        </p:spPr>
      </p:pic>
    </p:spTree>
    <p:extLst>
      <p:ext uri="{BB962C8B-B14F-4D97-AF65-F5344CB8AC3E}">
        <p14:creationId xmlns:p14="http://schemas.microsoft.com/office/powerpoint/2010/main" val="36386138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zul_der_inf">
    <p:bg>
      <p:bgPr>
        <a:solidFill>
          <a:srgbClr val="313EC3"/>
        </a:solidFill>
        <a:effectLst/>
      </p:bgPr>
    </p:bg>
    <p:spTree>
      <p:nvGrpSpPr>
        <p:cNvPr id="1" name=""/>
        <p:cNvGrpSpPr/>
        <p:nvPr/>
      </p:nvGrpSpPr>
      <p:grpSpPr>
        <a:xfrm>
          <a:off x="0" y="0"/>
          <a:ext cx="0" cy="0"/>
          <a:chOff x="0" y="0"/>
          <a:chExt cx="0" cy="0"/>
        </a:xfrm>
      </p:grpSpPr>
      <p:pic>
        <p:nvPicPr>
          <p:cNvPr id="4" name="Imagen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261871" y="5834087"/>
            <a:ext cx="1536693" cy="582659"/>
          </a:xfrm>
          <a:prstGeom prst="rect">
            <a:avLst/>
          </a:prstGeom>
        </p:spPr>
      </p:pic>
    </p:spTree>
    <p:extLst>
      <p:ext uri="{BB962C8B-B14F-4D97-AF65-F5344CB8AC3E}">
        <p14:creationId xmlns:p14="http://schemas.microsoft.com/office/powerpoint/2010/main" val="40977301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azul_izq_sup">
    <p:bg>
      <p:bgPr>
        <a:solidFill>
          <a:srgbClr val="313EC3"/>
        </a:solidFill>
        <a:effectLst/>
      </p:bgPr>
    </p:bg>
    <p:spTree>
      <p:nvGrpSpPr>
        <p:cNvPr id="1" name=""/>
        <p:cNvGrpSpPr/>
        <p:nvPr/>
      </p:nvGrpSpPr>
      <p:grpSpPr>
        <a:xfrm>
          <a:off x="0" y="0"/>
          <a:ext cx="0" cy="0"/>
          <a:chOff x="0" y="0"/>
          <a:chExt cx="0" cy="0"/>
        </a:xfrm>
      </p:grpSpPr>
      <p:pic>
        <p:nvPicPr>
          <p:cNvPr id="4" name="Imagen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99964" y="381000"/>
            <a:ext cx="1536693" cy="582659"/>
          </a:xfrm>
          <a:prstGeom prst="rect">
            <a:avLst/>
          </a:prstGeom>
        </p:spPr>
      </p:pic>
    </p:spTree>
    <p:extLst>
      <p:ext uri="{BB962C8B-B14F-4D97-AF65-F5344CB8AC3E}">
        <p14:creationId xmlns:p14="http://schemas.microsoft.com/office/powerpoint/2010/main" val="21518860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26271800"/>
      </p:ext>
    </p:extLst>
  </p:cSld>
  <p:clrMap bg1="lt1" tx1="dk1" bg2="lt2" tx2="dk2" accent1="accent1" accent2="accent2" accent3="accent3" accent4="accent4" accent5="accent5" accent6="accent6" hlink="hlink" folHlink="folHlink"/>
  <p:sldLayoutIdLst>
    <p:sldLayoutId id="2147483806" r:id="rId1"/>
    <p:sldLayoutId id="2147483807" r:id="rId2"/>
    <p:sldLayoutId id="2147483808" r:id="rId3"/>
    <p:sldLayoutId id="2147483809" r:id="rId4"/>
    <p:sldLayoutId id="2147483822" r:id="rId5"/>
    <p:sldLayoutId id="2147483824" r:id="rId6"/>
    <p:sldLayoutId id="2147483816" r:id="rId7"/>
    <p:sldLayoutId id="2147483817" r:id="rId8"/>
    <p:sldLayoutId id="2147483820" r:id="rId9"/>
    <p:sldLayoutId id="2147483821" r:id="rId10"/>
    <p:sldLayoutId id="2147483811" r:id="rId11"/>
    <p:sldLayoutId id="2147483818" r:id="rId12"/>
    <p:sldLayoutId id="2147483819" r:id="rId13"/>
    <p:sldLayoutId id="2147483813" r:id="rId14"/>
    <p:sldLayoutId id="2147483823" r:id="rId15"/>
    <p:sldLayoutId id="2147483814" r:id="rId16"/>
    <p:sldLayoutId id="2147483815" r:id="rId17"/>
  </p:sldLayoutIdLst>
  <p:txStyles>
    <p:titleStyle>
      <a:lvl1pPr algn="l" defTabSz="914400" rtl="0" eaLnBrk="1" latinLnBrk="0" hangingPunct="1">
        <a:lnSpc>
          <a:spcPct val="90000"/>
        </a:lnSpc>
        <a:spcBef>
          <a:spcPct val="0"/>
        </a:spcBef>
        <a:buNone/>
        <a:defRPr sz="7200" kern="1200">
          <a:solidFill>
            <a:srgbClr val="313EC3"/>
          </a:solidFill>
          <a:latin typeface="+mj-lt"/>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4400" kern="1200">
          <a:solidFill>
            <a:srgbClr val="78D3FC"/>
          </a:solidFill>
          <a:latin typeface="DIN Pro Medium" panose="020B0604020101020102" pitchFamily="34" charset="0"/>
          <a:ea typeface="+mn-ea"/>
          <a:cs typeface="DIN Pro Medium" panose="020B0604020101020102"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4400" kern="1200">
          <a:solidFill>
            <a:srgbClr val="78D3FC"/>
          </a:solidFill>
          <a:latin typeface="DIN Pro Medium" panose="020B0604020101020102" pitchFamily="34" charset="0"/>
          <a:ea typeface="+mn-ea"/>
          <a:cs typeface="DIN Pro Medium" panose="020B0604020101020102"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4400" kern="1200">
          <a:solidFill>
            <a:srgbClr val="78D3FC"/>
          </a:solidFill>
          <a:latin typeface="DIN Pro Medium" panose="020B0604020101020102" pitchFamily="34" charset="0"/>
          <a:ea typeface="+mn-ea"/>
          <a:cs typeface="DIN Pro Medium" panose="020B0604020101020102"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4400" kern="1200">
          <a:solidFill>
            <a:srgbClr val="78D3FC"/>
          </a:solidFill>
          <a:latin typeface="DIN Pro Medium" panose="020B0604020101020102" pitchFamily="34" charset="0"/>
          <a:ea typeface="+mn-ea"/>
          <a:cs typeface="DIN Pro Medium" panose="020B0604020101020102"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4400" kern="1200">
          <a:solidFill>
            <a:srgbClr val="78D3FC"/>
          </a:solidFill>
          <a:latin typeface="DIN Pro Medium" panose="020B0604020101020102" pitchFamily="34" charset="0"/>
          <a:ea typeface="+mn-ea"/>
          <a:cs typeface="DIN Pro Medium" panose="020B0604020101020102"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xml"/><Relationship Id="rId4" Type="http://schemas.openxmlformats.org/officeDocument/2006/relationships/image" Target="../media/image45.png"/></Relationships>
</file>

<file path=ppt/slides/_rels/slide1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47.svg"/></Relationships>
</file>

<file path=ppt/slides/_rels/slide1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47.sv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image" Target="../media/image11.svg"/><Relationship Id="rId13" Type="http://schemas.openxmlformats.org/officeDocument/2006/relationships/image" Target="../media/image16.png"/><Relationship Id="rId18" Type="http://schemas.openxmlformats.org/officeDocument/2006/relationships/image" Target="../media/image21.svg"/><Relationship Id="rId3" Type="http://schemas.openxmlformats.org/officeDocument/2006/relationships/image" Target="../media/image6.svg"/><Relationship Id="rId21" Type="http://schemas.openxmlformats.org/officeDocument/2006/relationships/image" Target="../media/image24.png"/><Relationship Id="rId7" Type="http://schemas.openxmlformats.org/officeDocument/2006/relationships/image" Target="../media/image10.png"/><Relationship Id="rId12" Type="http://schemas.openxmlformats.org/officeDocument/2006/relationships/image" Target="../media/image15.svg"/><Relationship Id="rId17" Type="http://schemas.openxmlformats.org/officeDocument/2006/relationships/image" Target="../media/image20.png"/><Relationship Id="rId2" Type="http://schemas.openxmlformats.org/officeDocument/2006/relationships/image" Target="../media/image5.png"/><Relationship Id="rId16" Type="http://schemas.openxmlformats.org/officeDocument/2006/relationships/image" Target="../media/image19.svg"/><Relationship Id="rId20" Type="http://schemas.openxmlformats.org/officeDocument/2006/relationships/image" Target="../media/image23.svg"/><Relationship Id="rId1" Type="http://schemas.openxmlformats.org/officeDocument/2006/relationships/slideLayout" Target="../slideLayouts/slideLayout9.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svg"/><Relationship Id="rId15" Type="http://schemas.openxmlformats.org/officeDocument/2006/relationships/image" Target="../media/image18.png"/><Relationship Id="rId23" Type="http://schemas.openxmlformats.org/officeDocument/2006/relationships/image" Target="../media/image26.jpeg"/><Relationship Id="rId10" Type="http://schemas.openxmlformats.org/officeDocument/2006/relationships/image" Target="../media/image13.svg"/><Relationship Id="rId19" Type="http://schemas.openxmlformats.org/officeDocument/2006/relationships/image" Target="../media/image22.png"/><Relationship Id="rId4" Type="http://schemas.openxmlformats.org/officeDocument/2006/relationships/image" Target="../media/image7.png"/><Relationship Id="rId9" Type="http://schemas.openxmlformats.org/officeDocument/2006/relationships/image" Target="../media/image12.png"/><Relationship Id="rId14" Type="http://schemas.openxmlformats.org/officeDocument/2006/relationships/image" Target="../media/image17.svg"/><Relationship Id="rId22" Type="http://schemas.openxmlformats.org/officeDocument/2006/relationships/image" Target="../media/image25.svg"/></Relationships>
</file>

<file path=ppt/slides/_rels/slide2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8.svg"/></Relationships>
</file>

<file path=ppt/slides/_rels/slide3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xml"/><Relationship Id="rId1" Type="http://schemas.openxmlformats.org/officeDocument/2006/relationships/slideLayout" Target="../slideLayouts/slideLayout4.xml"/><Relationship Id="rId5" Type="http://schemas.openxmlformats.org/officeDocument/2006/relationships/image" Target="../media/image31.png"/><Relationship Id="rId4" Type="http://schemas.openxmlformats.org/officeDocument/2006/relationships/image" Target="../media/image30.svg"/></Relationships>
</file>

<file path=ppt/slides/_rels/slide5.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xml"/><Relationship Id="rId4" Type="http://schemas.openxmlformats.org/officeDocument/2006/relationships/image" Target="../media/image37.png"/></Relationships>
</file>

<file path=ppt/slides/_rels/slide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n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26471" y="1092756"/>
            <a:ext cx="5052258" cy="1915636"/>
          </a:xfrm>
          <a:prstGeom prst="rect">
            <a:avLst/>
          </a:prstGeom>
        </p:spPr>
      </p:pic>
      <p:sp>
        <p:nvSpPr>
          <p:cNvPr id="6" name="CuadroTexto 5">
            <a:extLst>
              <a:ext uri="{FF2B5EF4-FFF2-40B4-BE49-F238E27FC236}">
                <a16:creationId xmlns:a16="http://schemas.microsoft.com/office/drawing/2014/main" id="{455A9646-B375-402E-BBA0-024F40F69593}"/>
              </a:ext>
            </a:extLst>
          </p:cNvPr>
          <p:cNvSpPr txBox="1"/>
          <p:nvPr/>
        </p:nvSpPr>
        <p:spPr>
          <a:xfrm>
            <a:off x="6487408" y="4796774"/>
            <a:ext cx="4591321" cy="523220"/>
          </a:xfrm>
          <a:prstGeom prst="rect">
            <a:avLst/>
          </a:prstGeom>
          <a:noFill/>
        </p:spPr>
        <p:txBody>
          <a:bodyPr wrap="none" rtlCol="0">
            <a:spAutoFit/>
          </a:bodyPr>
          <a:lstStyle/>
          <a:p>
            <a:pPr algn="r"/>
            <a:r>
              <a:rPr lang="es-CO" sz="2800" b="1" dirty="0">
                <a:solidFill>
                  <a:srgbClr val="78D3FC"/>
                </a:solidFill>
                <a:latin typeface="Montserrat" panose="00000500000000000000" pitchFamily="2" charset="0"/>
                <a:cs typeface="DIN Pro Medium" panose="020B0604020101020102" pitchFamily="34" charset="0"/>
              </a:rPr>
              <a:t>Director: </a:t>
            </a:r>
            <a:r>
              <a:rPr lang="es-CO" sz="2800" b="1" dirty="0">
                <a:solidFill>
                  <a:srgbClr val="313EC3"/>
                </a:solidFill>
                <a:latin typeface="Montserrat" panose="00000500000000000000" pitchFamily="2" charset="0"/>
                <a:cs typeface="DIN Pro Medium" panose="020B0604020101020102" pitchFamily="34" charset="0"/>
              </a:rPr>
              <a:t>Santiago Ortiz Arias</a:t>
            </a:r>
            <a:r>
              <a:rPr lang="es-CO" sz="2800" b="1" dirty="0">
                <a:solidFill>
                  <a:srgbClr val="38F40C"/>
                </a:solidFill>
                <a:latin typeface="Montserrat" panose="00000500000000000000" pitchFamily="2" charset="0"/>
                <a:cs typeface="DIN Pro Medium" panose="020B0604020101020102" pitchFamily="34" charset="0"/>
              </a:rPr>
              <a:t> </a:t>
            </a:r>
            <a:endParaRPr lang="en-US" sz="2800" b="1" dirty="0">
              <a:solidFill>
                <a:srgbClr val="38F40C"/>
              </a:solidFill>
              <a:latin typeface="Montserrat" panose="00000500000000000000" pitchFamily="2" charset="0"/>
              <a:cs typeface="DIN Pro Medium" panose="020B0604020101020102" pitchFamily="34" charset="0"/>
            </a:endParaRPr>
          </a:p>
        </p:txBody>
      </p:sp>
      <p:pic>
        <p:nvPicPr>
          <p:cNvPr id="7" name="Imagen 6">
            <a:extLst>
              <a:ext uri="{FF2B5EF4-FFF2-40B4-BE49-F238E27FC236}">
                <a16:creationId xmlns:a16="http://schemas.microsoft.com/office/drawing/2014/main" id="{AD67DD23-ED03-4E90-853E-BCC6A965779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42389"/>
          <a:stretch/>
        </p:blipFill>
        <p:spPr>
          <a:xfrm>
            <a:off x="0" y="0"/>
            <a:ext cx="4111102" cy="6858000"/>
          </a:xfrm>
          <a:prstGeom prst="rect">
            <a:avLst/>
          </a:prstGeom>
        </p:spPr>
      </p:pic>
      <p:sp>
        <p:nvSpPr>
          <p:cNvPr id="2" name="Rectángulo 1">
            <a:extLst>
              <a:ext uri="{FF2B5EF4-FFF2-40B4-BE49-F238E27FC236}">
                <a16:creationId xmlns:a16="http://schemas.microsoft.com/office/drawing/2014/main" id="{3EB8A4EC-0BFB-40A3-8355-257DE799B6BA}"/>
              </a:ext>
            </a:extLst>
          </p:cNvPr>
          <p:cNvSpPr/>
          <p:nvPr/>
        </p:nvSpPr>
        <p:spPr>
          <a:xfrm>
            <a:off x="3753134" y="3271875"/>
            <a:ext cx="7325595" cy="1258678"/>
          </a:xfrm>
          <a:prstGeom prst="rect">
            <a:avLst/>
          </a:prstGeom>
        </p:spPr>
        <p:txBody>
          <a:bodyPr wrap="square">
            <a:spAutoFit/>
          </a:bodyPr>
          <a:lstStyle/>
          <a:p>
            <a:pPr algn="r">
              <a:lnSpc>
                <a:spcPts val="3000"/>
              </a:lnSpc>
            </a:pPr>
            <a:r>
              <a:rPr lang="es-ES" sz="3200" b="1" dirty="0">
                <a:solidFill>
                  <a:schemeClr val="bg2">
                    <a:lumMod val="25000"/>
                  </a:schemeClr>
                </a:solidFill>
                <a:latin typeface="Montserrat" panose="00000500000000000000" pitchFamily="2" charset="0"/>
                <a:cs typeface="DIN Pro Bold" panose="020B0804020101020102" pitchFamily="34" charset="0"/>
              </a:rPr>
              <a:t>Direcciones de Proyección Aleatorias</a:t>
            </a:r>
          </a:p>
          <a:p>
            <a:pPr algn="r">
              <a:lnSpc>
                <a:spcPts val="3000"/>
              </a:lnSpc>
            </a:pPr>
            <a:r>
              <a:rPr lang="es-ES" sz="3200" b="1" dirty="0">
                <a:solidFill>
                  <a:schemeClr val="bg2">
                    <a:lumMod val="25000"/>
                  </a:schemeClr>
                </a:solidFill>
                <a:latin typeface="Montserrat" panose="00000500000000000000" pitchFamily="2" charset="0"/>
                <a:cs typeface="DIN Pro Bold" panose="020B0804020101020102" pitchFamily="34" charset="0"/>
              </a:rPr>
              <a:t>Específicas para Desviaciones</a:t>
            </a:r>
          </a:p>
          <a:p>
            <a:pPr algn="r">
              <a:lnSpc>
                <a:spcPts val="3000"/>
              </a:lnSpc>
            </a:pPr>
            <a:r>
              <a:rPr lang="es-ES" sz="3200" b="1" dirty="0">
                <a:solidFill>
                  <a:schemeClr val="bg2">
                    <a:lumMod val="25000"/>
                  </a:schemeClr>
                </a:solidFill>
                <a:latin typeface="Montserrat" panose="00000500000000000000" pitchFamily="2" charset="0"/>
                <a:cs typeface="DIN Pro Bold" panose="020B0804020101020102" pitchFamily="34" charset="0"/>
              </a:rPr>
              <a:t>Ajustadas por Asimetría</a:t>
            </a:r>
          </a:p>
        </p:txBody>
      </p:sp>
      <p:sp>
        <p:nvSpPr>
          <p:cNvPr id="3" name="Rectángulo 2">
            <a:extLst>
              <a:ext uri="{FF2B5EF4-FFF2-40B4-BE49-F238E27FC236}">
                <a16:creationId xmlns:a16="http://schemas.microsoft.com/office/drawing/2014/main" id="{3504D070-975F-4855-92C9-290FA31BF784}"/>
              </a:ext>
            </a:extLst>
          </p:cNvPr>
          <p:cNvSpPr/>
          <p:nvPr/>
        </p:nvSpPr>
        <p:spPr>
          <a:xfrm>
            <a:off x="3423812" y="5619769"/>
            <a:ext cx="7654917" cy="523220"/>
          </a:xfrm>
          <a:prstGeom prst="rect">
            <a:avLst/>
          </a:prstGeom>
        </p:spPr>
        <p:txBody>
          <a:bodyPr wrap="none">
            <a:spAutoFit/>
          </a:bodyPr>
          <a:lstStyle/>
          <a:p>
            <a:pPr algn="r"/>
            <a:r>
              <a:rPr lang="es-CO" sz="2800" b="1" dirty="0">
                <a:solidFill>
                  <a:srgbClr val="78D3FC"/>
                </a:solidFill>
                <a:latin typeface="Montserrat" panose="00000500000000000000" pitchFamily="2" charset="0"/>
                <a:cs typeface="DIN Pro Medium" panose="020B0604020101020102" pitchFamily="34" charset="0"/>
              </a:rPr>
              <a:t>Presentado por: </a:t>
            </a:r>
            <a:r>
              <a:rPr lang="es-CO" sz="2800" b="1" dirty="0">
                <a:solidFill>
                  <a:srgbClr val="313EC3"/>
                </a:solidFill>
                <a:latin typeface="Montserrat" panose="00000500000000000000" pitchFamily="2" charset="0"/>
                <a:cs typeface="DIN Pro Medium" panose="020B0604020101020102" pitchFamily="34" charset="0"/>
              </a:rPr>
              <a:t>José Schneider Londoño González</a:t>
            </a:r>
            <a:endParaRPr lang="en-US" sz="2800" b="1" dirty="0">
              <a:solidFill>
                <a:srgbClr val="313EC3"/>
              </a:solidFill>
              <a:latin typeface="Montserrat" panose="00000500000000000000" pitchFamily="2" charset="0"/>
              <a:cs typeface="DIN Pro Medium" panose="020B0604020101020102" pitchFamily="34" charset="0"/>
            </a:endParaRPr>
          </a:p>
        </p:txBody>
      </p:sp>
    </p:spTree>
    <p:extLst>
      <p:ext uri="{BB962C8B-B14F-4D97-AF65-F5344CB8AC3E}">
        <p14:creationId xmlns:p14="http://schemas.microsoft.com/office/powerpoint/2010/main" val="38173992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2B75BD54-B6C6-5D2D-6B4A-B71FAFBA06F2}"/>
              </a:ext>
            </a:extLst>
          </p:cNvPr>
          <p:cNvSpPr txBox="1"/>
          <p:nvPr/>
        </p:nvSpPr>
        <p:spPr>
          <a:xfrm>
            <a:off x="754427" y="558855"/>
            <a:ext cx="11081658" cy="584775"/>
          </a:xfrm>
          <a:prstGeom prst="rect">
            <a:avLst/>
          </a:prstGeom>
          <a:noFill/>
        </p:spPr>
        <p:txBody>
          <a:bodyPr wrap="square">
            <a:spAutoFit/>
          </a:bodyPr>
          <a:lstStyle/>
          <a:p>
            <a:r>
              <a:rPr lang="es-ES" sz="3200" b="1" dirty="0">
                <a:solidFill>
                  <a:srgbClr val="313EC3"/>
                </a:solidFill>
                <a:latin typeface="Montserrat" pitchFamily="2" charset="77"/>
              </a:rPr>
              <a:t>4. Marco Teórico</a:t>
            </a:r>
            <a:endParaRPr lang="es-CO" sz="3200" dirty="0">
              <a:solidFill>
                <a:schemeClr val="tx1">
                  <a:lumMod val="75000"/>
                  <a:lumOff val="25000"/>
                </a:schemeClr>
              </a:solidFill>
              <a:latin typeface="Montserrat" pitchFamily="2" charset="77"/>
            </a:endParaRPr>
          </a:p>
        </p:txBody>
      </p:sp>
      <p:sp>
        <p:nvSpPr>
          <p:cNvPr id="2" name="Rectángulo 1">
            <a:extLst>
              <a:ext uri="{FF2B5EF4-FFF2-40B4-BE49-F238E27FC236}">
                <a16:creationId xmlns:a16="http://schemas.microsoft.com/office/drawing/2014/main" id="{A3BDF709-EC28-47D0-9C82-C4889634D903}"/>
              </a:ext>
            </a:extLst>
          </p:cNvPr>
          <p:cNvSpPr/>
          <p:nvPr/>
        </p:nvSpPr>
        <p:spPr>
          <a:xfrm>
            <a:off x="4610809" y="697812"/>
            <a:ext cx="3114955" cy="461665"/>
          </a:xfrm>
          <a:prstGeom prst="rect">
            <a:avLst/>
          </a:prstGeom>
        </p:spPr>
        <p:txBody>
          <a:bodyPr wrap="none">
            <a:spAutoFit/>
          </a:bodyPr>
          <a:lstStyle/>
          <a:p>
            <a:r>
              <a:rPr lang="es-CO" sz="2400" b="1" dirty="0">
                <a:solidFill>
                  <a:srgbClr val="00599D"/>
                </a:solidFill>
                <a:latin typeface="Montserrat" panose="00000500000000000000" pitchFamily="2" charset="0"/>
                <a:ea typeface="Source Sans Pro" panose="020B0503030403020204" pitchFamily="34" charset="0"/>
              </a:rPr>
              <a:t>Dominio de la Solución</a:t>
            </a:r>
          </a:p>
        </p:txBody>
      </p:sp>
      <p:sp>
        <p:nvSpPr>
          <p:cNvPr id="4" name="Rectángulo 3">
            <a:extLst>
              <a:ext uri="{FF2B5EF4-FFF2-40B4-BE49-F238E27FC236}">
                <a16:creationId xmlns:a16="http://schemas.microsoft.com/office/drawing/2014/main" id="{EFEDF6BB-A169-4374-83D4-2B8409829D1E}"/>
              </a:ext>
            </a:extLst>
          </p:cNvPr>
          <p:cNvSpPr/>
          <p:nvPr/>
        </p:nvSpPr>
        <p:spPr>
          <a:xfrm>
            <a:off x="727923" y="1416991"/>
            <a:ext cx="1896008" cy="1200329"/>
          </a:xfrm>
          <a:prstGeom prst="rect">
            <a:avLst/>
          </a:prstGeom>
        </p:spPr>
        <p:txBody>
          <a:bodyPr wrap="square">
            <a:spAutoFit/>
          </a:bodyPr>
          <a:lstStyle/>
          <a:p>
            <a:pPr marL="285750" indent="-285750">
              <a:buFont typeface="Arial" panose="020B0604020202020204" pitchFamily="34" charset="0"/>
              <a:buChar char="•"/>
            </a:pPr>
            <a:r>
              <a:rPr lang="es-ES" b="1" dirty="0">
                <a:solidFill>
                  <a:srgbClr val="2C2C2C"/>
                </a:solidFill>
                <a:latin typeface="Montserrat" panose="00000500000000000000" pitchFamily="2" charset="0"/>
                <a:ea typeface="Source Sans Pro" panose="020B0503030403020204" pitchFamily="34" charset="0"/>
              </a:rPr>
              <a:t>Estadístico Robusto de Asimetría MedCouple</a:t>
            </a:r>
            <a:endParaRPr lang="es-CO" dirty="0"/>
          </a:p>
        </p:txBody>
      </p:sp>
      <p:sp>
        <p:nvSpPr>
          <p:cNvPr id="5" name="Rectángulo 4">
            <a:extLst>
              <a:ext uri="{FF2B5EF4-FFF2-40B4-BE49-F238E27FC236}">
                <a16:creationId xmlns:a16="http://schemas.microsoft.com/office/drawing/2014/main" id="{FF867B6C-D7F7-4E07-A5F7-2101DA1C1ED2}"/>
              </a:ext>
            </a:extLst>
          </p:cNvPr>
          <p:cNvSpPr/>
          <p:nvPr/>
        </p:nvSpPr>
        <p:spPr>
          <a:xfrm>
            <a:off x="2623931" y="1344600"/>
            <a:ext cx="8918712" cy="1323439"/>
          </a:xfrm>
          <a:prstGeom prst="rect">
            <a:avLst/>
          </a:prstGeom>
        </p:spPr>
        <p:txBody>
          <a:bodyPr wrap="square">
            <a:spAutoFit/>
          </a:bodyPr>
          <a:lstStyle/>
          <a:p>
            <a:pPr algn="just"/>
            <a:r>
              <a:rPr lang="es-ES" sz="1600" dirty="0">
                <a:solidFill>
                  <a:srgbClr val="2C2C2C"/>
                </a:solidFill>
                <a:latin typeface="Montserrat" panose="00000500000000000000" pitchFamily="2" charset="0"/>
                <a:ea typeface="Source Sans Pro" panose="020B0503030403020204" pitchFamily="34" charset="0"/>
              </a:rPr>
              <a:t>El MedCouple es un estadístico robusto que evalúa la asimetría en una distribución de datos, siendo menos sensible a los outliers que métodos tradicionales como el coeficiente de asimetría de Pearson. Basado en la mediana, caracteriza la asimetría en términos de la dirección y magnitud de la cola de la distribución.</a:t>
            </a:r>
          </a:p>
          <a:p>
            <a:pPr algn="just"/>
            <a:r>
              <a:rPr lang="es-ES" sz="1600" dirty="0">
                <a:solidFill>
                  <a:srgbClr val="2C2C2C"/>
                </a:solidFill>
                <a:latin typeface="Montserrat" panose="00000500000000000000" pitchFamily="2" charset="0"/>
                <a:ea typeface="Source Sans Pro" panose="020B0503030403020204" pitchFamily="34" charset="0"/>
              </a:rPr>
              <a:t>El MedCouple se calcula mediante la siguiente fórmula:</a:t>
            </a:r>
          </a:p>
        </p:txBody>
      </p:sp>
      <p:sp>
        <p:nvSpPr>
          <p:cNvPr id="14" name="Rectángulo 13">
            <a:extLst>
              <a:ext uri="{FF2B5EF4-FFF2-40B4-BE49-F238E27FC236}">
                <a16:creationId xmlns:a16="http://schemas.microsoft.com/office/drawing/2014/main" id="{9FB6D99F-C6ED-4B88-A37E-1BF4C45A95CB}"/>
              </a:ext>
            </a:extLst>
          </p:cNvPr>
          <p:cNvSpPr/>
          <p:nvPr/>
        </p:nvSpPr>
        <p:spPr>
          <a:xfrm>
            <a:off x="2609990" y="3455851"/>
            <a:ext cx="8918712" cy="1569660"/>
          </a:xfrm>
          <a:prstGeom prst="rect">
            <a:avLst/>
          </a:prstGeom>
        </p:spPr>
        <p:txBody>
          <a:bodyPr wrap="square">
            <a:spAutoFit/>
          </a:bodyPr>
          <a:lstStyle/>
          <a:p>
            <a:pPr algn="just"/>
            <a:r>
              <a:rPr lang="es-ES" sz="1600" dirty="0">
                <a:solidFill>
                  <a:srgbClr val="2C2C2C"/>
                </a:solidFill>
                <a:latin typeface="Montserrat" panose="00000500000000000000" pitchFamily="2" charset="0"/>
                <a:ea typeface="Source Sans Pro" panose="020B0503030403020204" pitchFamily="34" charset="0"/>
              </a:rPr>
              <a:t>donde Q</a:t>
            </a:r>
            <a:r>
              <a:rPr lang="es-ES" sz="1600" baseline="-25000" dirty="0">
                <a:solidFill>
                  <a:srgbClr val="2C2C2C"/>
                </a:solidFill>
                <a:latin typeface="Montserrat" panose="00000500000000000000" pitchFamily="2" charset="0"/>
                <a:ea typeface="Source Sans Pro" panose="020B0503030403020204" pitchFamily="34" charset="0"/>
              </a:rPr>
              <a:t>1</a:t>
            </a:r>
            <a:r>
              <a:rPr lang="es-ES" sz="1600" dirty="0">
                <a:solidFill>
                  <a:srgbClr val="2C2C2C"/>
                </a:solidFill>
                <a:latin typeface="Montserrat" panose="00000500000000000000" pitchFamily="2" charset="0"/>
                <a:ea typeface="Source Sans Pro" panose="020B0503030403020204" pitchFamily="34" charset="0"/>
              </a:rPr>
              <a:t> es el primer cuartil (25%) y Q</a:t>
            </a:r>
            <a:r>
              <a:rPr lang="es-ES" sz="1600" baseline="-25000" dirty="0">
                <a:solidFill>
                  <a:srgbClr val="2C2C2C"/>
                </a:solidFill>
                <a:latin typeface="Montserrat" panose="00000500000000000000" pitchFamily="2" charset="0"/>
                <a:ea typeface="Source Sans Pro" panose="020B0503030403020204" pitchFamily="34" charset="0"/>
              </a:rPr>
              <a:t>3</a:t>
            </a:r>
            <a:r>
              <a:rPr lang="es-ES" sz="1600" dirty="0">
                <a:solidFill>
                  <a:srgbClr val="2C2C2C"/>
                </a:solidFill>
                <a:latin typeface="Montserrat" panose="00000500000000000000" pitchFamily="2" charset="0"/>
                <a:ea typeface="Source Sans Pro" panose="020B0503030403020204" pitchFamily="34" charset="0"/>
              </a:rPr>
              <a:t> es el tercer cuartil (75%) de los datos.</a:t>
            </a:r>
          </a:p>
          <a:p>
            <a:pPr algn="just"/>
            <a:endParaRPr lang="es-ES" sz="1600" dirty="0">
              <a:solidFill>
                <a:srgbClr val="2C2C2C"/>
              </a:solidFill>
              <a:latin typeface="Montserrat" panose="00000500000000000000" pitchFamily="2" charset="0"/>
              <a:ea typeface="Source Sans Pro" panose="020B0503030403020204" pitchFamily="34" charset="0"/>
            </a:endParaRPr>
          </a:p>
          <a:p>
            <a:pPr algn="just"/>
            <a:r>
              <a:rPr lang="es-ES" sz="1600" dirty="0">
                <a:solidFill>
                  <a:srgbClr val="2C2C2C"/>
                </a:solidFill>
                <a:latin typeface="Montserrat" panose="00000500000000000000" pitchFamily="2" charset="0"/>
                <a:ea typeface="Source Sans Pro" panose="020B0503030403020204" pitchFamily="34" charset="0"/>
              </a:rPr>
              <a:t>El MedCouple puede utilizarse para identificar la presencia y la dirección de la asimetría en una distribución. Un valor cercano a 0 indica una distribución simétrica, mientras que valores más alejados de 0 indican una asimetría más pronunciada. Además, el MedCouple es resistente a los outliers, lo que significa que su cálculo no se ve afectado significativamente por valores atípicos o extremos.</a:t>
            </a:r>
          </a:p>
        </p:txBody>
      </p:sp>
      <p:sp>
        <p:nvSpPr>
          <p:cNvPr id="18" name="Rectángulo 17">
            <a:extLst>
              <a:ext uri="{FF2B5EF4-FFF2-40B4-BE49-F238E27FC236}">
                <a16:creationId xmlns:a16="http://schemas.microsoft.com/office/drawing/2014/main" id="{CCD24E47-111F-4A8D-93AA-C2FDCB6FF88D}"/>
              </a:ext>
            </a:extLst>
          </p:cNvPr>
          <p:cNvSpPr/>
          <p:nvPr/>
        </p:nvSpPr>
        <p:spPr>
          <a:xfrm>
            <a:off x="2623931" y="5262036"/>
            <a:ext cx="8918712" cy="923330"/>
          </a:xfrm>
          <a:prstGeom prst="rect">
            <a:avLst/>
          </a:prstGeom>
        </p:spPr>
        <p:txBody>
          <a:bodyPr wrap="square">
            <a:spAutoFit/>
          </a:bodyPr>
          <a:lstStyle/>
          <a:p>
            <a:pPr algn="just"/>
            <a:r>
              <a:rPr lang="es-ES" b="1" i="1" dirty="0">
                <a:solidFill>
                  <a:srgbClr val="2C2C2C"/>
                </a:solidFill>
                <a:latin typeface="Montserrat" panose="00000500000000000000" pitchFamily="2" charset="0"/>
                <a:ea typeface="Source Sans Pro" panose="020B0503030403020204" pitchFamily="34" charset="0"/>
              </a:rPr>
              <a:t>El MedCouple es una medida robusta para evaluar la asimetría en datos, menos sensible a outliers y más confiable que los métodos tradicionales. Es útil en estudios donde la asimetría es crucial, como en la detección robusta de outliers.</a:t>
            </a:r>
          </a:p>
        </p:txBody>
      </p:sp>
      <mc:AlternateContent xmlns:mc="http://schemas.openxmlformats.org/markup-compatibility/2006">
        <mc:Choice xmlns:a14="http://schemas.microsoft.com/office/drawing/2010/main" Requires="a14">
          <p:sp>
            <p:nvSpPr>
              <p:cNvPr id="6" name="Rectángulo 5">
                <a:extLst>
                  <a:ext uri="{FF2B5EF4-FFF2-40B4-BE49-F238E27FC236}">
                    <a16:creationId xmlns:a16="http://schemas.microsoft.com/office/drawing/2014/main" id="{CE432BF4-16A8-4CA4-BCC8-1D639AC7D915}"/>
                  </a:ext>
                </a:extLst>
              </p:cNvPr>
              <p:cNvSpPr/>
              <p:nvPr/>
            </p:nvSpPr>
            <p:spPr>
              <a:xfrm>
                <a:off x="3849412" y="2723647"/>
                <a:ext cx="5288306" cy="676595"/>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m:rPr>
                          <m:sty m:val="p"/>
                        </m:rPr>
                        <a:rPr lang="es-CO">
                          <a:latin typeface="Cambria Math" panose="02040503050406030204" pitchFamily="18" charset="0"/>
                        </a:rPr>
                        <m:t>M</m:t>
                      </m:r>
                      <m:r>
                        <m:rPr>
                          <m:sty m:val="p"/>
                        </m:rPr>
                        <a:rPr lang="es-CO" i="0">
                          <a:latin typeface="Cambria Math" panose="02040503050406030204" pitchFamily="18" charset="0"/>
                        </a:rPr>
                        <m:t>edCouple</m:t>
                      </m:r>
                      <m:r>
                        <a:rPr lang="es-CO" i="0">
                          <a:latin typeface="Cambria Math" panose="02040503050406030204" pitchFamily="18" charset="0"/>
                        </a:rPr>
                        <m:t>=</m:t>
                      </m:r>
                      <m:f>
                        <m:fPr>
                          <m:ctrlPr>
                            <a:rPr lang="es-CO" i="1">
                              <a:latin typeface="Cambria Math" panose="02040503050406030204" pitchFamily="18" charset="0"/>
                            </a:rPr>
                          </m:ctrlPr>
                        </m:fPr>
                        <m:num>
                          <m:d>
                            <m:dPr>
                              <m:begChr m:val=""/>
                              <m:ctrlPr>
                                <a:rPr lang="es-CO" i="1">
                                  <a:latin typeface="Cambria Math" panose="02040503050406030204" pitchFamily="18" charset="0"/>
                                </a:rPr>
                              </m:ctrlPr>
                            </m:dPr>
                            <m:e>
                              <m:d>
                                <m:dPr>
                                  <m:ctrlPr>
                                    <a:rPr lang="es-CO" i="1">
                                      <a:latin typeface="Cambria Math" panose="02040503050406030204" pitchFamily="18" charset="0"/>
                                    </a:rPr>
                                  </m:ctrlPr>
                                </m:dPr>
                                <m:e>
                                  <m:sSub>
                                    <m:sSubPr>
                                      <m:ctrlPr>
                                        <a:rPr lang="es-CO" i="1">
                                          <a:latin typeface="Cambria Math" panose="02040503050406030204" pitchFamily="18" charset="0"/>
                                        </a:rPr>
                                      </m:ctrlPr>
                                    </m:sSubPr>
                                    <m:e>
                                      <m:r>
                                        <a:rPr lang="es-CO" i="1">
                                          <a:latin typeface="Cambria Math" panose="02040503050406030204" pitchFamily="18" charset="0"/>
                                        </a:rPr>
                                        <m:t>𝑄</m:t>
                                      </m:r>
                                    </m:e>
                                    <m:sub>
                                      <m:r>
                                        <a:rPr lang="es-CO" i="0">
                                          <a:latin typeface="Cambria Math" panose="02040503050406030204" pitchFamily="18" charset="0"/>
                                        </a:rPr>
                                        <m:t>3</m:t>
                                      </m:r>
                                    </m:sub>
                                  </m:sSub>
                                  <m:r>
                                    <a:rPr lang="es-CO" i="0">
                                      <a:latin typeface="Cambria Math" panose="02040503050406030204" pitchFamily="18" charset="0"/>
                                    </a:rPr>
                                    <m:t>−</m:t>
                                  </m:r>
                                  <m:r>
                                    <a:rPr lang="es-CO" i="1">
                                      <a:latin typeface="Cambria Math" panose="02040503050406030204" pitchFamily="18" charset="0"/>
                                    </a:rPr>
                                    <m:t>𝑚𝑒𝑑𝑖𝑎𝑛𝑎</m:t>
                                  </m:r>
                                </m:e>
                              </m:d>
                              <m:r>
                                <a:rPr lang="es-CO" i="0">
                                  <a:latin typeface="Cambria Math" panose="02040503050406030204" pitchFamily="18" charset="0"/>
                                </a:rPr>
                                <m:t>− (</m:t>
                              </m:r>
                              <m:r>
                                <a:rPr lang="es-CO" i="1">
                                  <a:latin typeface="Cambria Math" panose="02040503050406030204" pitchFamily="18" charset="0"/>
                                </a:rPr>
                                <m:t>𝑚𝑒𝑑𝑖𝑎𝑛𝑎</m:t>
                              </m:r>
                              <m:r>
                                <a:rPr lang="es-CO" i="0">
                                  <a:latin typeface="Cambria Math" panose="02040503050406030204" pitchFamily="18" charset="0"/>
                                </a:rPr>
                                <m:t>− </m:t>
                              </m:r>
                              <m:sSub>
                                <m:sSubPr>
                                  <m:ctrlPr>
                                    <a:rPr lang="es-CO" i="1">
                                      <a:latin typeface="Cambria Math" panose="02040503050406030204" pitchFamily="18" charset="0"/>
                                    </a:rPr>
                                  </m:ctrlPr>
                                </m:sSubPr>
                                <m:e>
                                  <m:r>
                                    <a:rPr lang="es-CO" i="1">
                                      <a:latin typeface="Cambria Math" panose="02040503050406030204" pitchFamily="18" charset="0"/>
                                    </a:rPr>
                                    <m:t>𝑄</m:t>
                                  </m:r>
                                </m:e>
                                <m:sub>
                                  <m:r>
                                    <a:rPr lang="es-CO" i="0">
                                      <a:latin typeface="Cambria Math" panose="02040503050406030204" pitchFamily="18" charset="0"/>
                                    </a:rPr>
                                    <m:t>1</m:t>
                                  </m:r>
                                </m:sub>
                              </m:sSub>
                            </m:e>
                          </m:d>
                        </m:num>
                        <m:den>
                          <m:sSub>
                            <m:sSubPr>
                              <m:ctrlPr>
                                <a:rPr lang="es-CO" i="1">
                                  <a:latin typeface="Cambria Math" panose="02040503050406030204" pitchFamily="18" charset="0"/>
                                </a:rPr>
                              </m:ctrlPr>
                            </m:sSubPr>
                            <m:e>
                              <m:r>
                                <a:rPr lang="es-CO" i="1">
                                  <a:latin typeface="Cambria Math" panose="02040503050406030204" pitchFamily="18" charset="0"/>
                                </a:rPr>
                                <m:t>𝑄</m:t>
                              </m:r>
                            </m:e>
                            <m:sub>
                              <m:r>
                                <a:rPr lang="es-CO" i="0">
                                  <a:latin typeface="Cambria Math" panose="02040503050406030204" pitchFamily="18" charset="0"/>
                                </a:rPr>
                                <m:t>3</m:t>
                              </m:r>
                            </m:sub>
                          </m:sSub>
                          <m:r>
                            <a:rPr lang="es-CO" i="0">
                              <a:latin typeface="Cambria Math" panose="02040503050406030204" pitchFamily="18" charset="0"/>
                            </a:rPr>
                            <m:t>− </m:t>
                          </m:r>
                          <m:sSub>
                            <m:sSubPr>
                              <m:ctrlPr>
                                <a:rPr lang="es-CO" i="1">
                                  <a:latin typeface="Cambria Math" panose="02040503050406030204" pitchFamily="18" charset="0"/>
                                </a:rPr>
                              </m:ctrlPr>
                            </m:sSubPr>
                            <m:e>
                              <m:r>
                                <a:rPr lang="es-CO" i="1">
                                  <a:latin typeface="Cambria Math" panose="02040503050406030204" pitchFamily="18" charset="0"/>
                                </a:rPr>
                                <m:t>𝑄</m:t>
                              </m:r>
                            </m:e>
                            <m:sub>
                              <m:r>
                                <a:rPr lang="es-CO" i="0">
                                  <a:latin typeface="Cambria Math" panose="02040503050406030204" pitchFamily="18" charset="0"/>
                                </a:rPr>
                                <m:t>1</m:t>
                              </m:r>
                            </m:sub>
                          </m:sSub>
                        </m:den>
                      </m:f>
                    </m:oMath>
                  </m:oMathPara>
                </a14:m>
                <a:endParaRPr lang="es-CO" dirty="0"/>
              </a:p>
            </p:txBody>
          </p:sp>
        </mc:Choice>
        <mc:Fallback>
          <p:sp>
            <p:nvSpPr>
              <p:cNvPr id="6" name="Rectángulo 5">
                <a:extLst>
                  <a:ext uri="{FF2B5EF4-FFF2-40B4-BE49-F238E27FC236}">
                    <a16:creationId xmlns:a16="http://schemas.microsoft.com/office/drawing/2014/main" id="{CE432BF4-16A8-4CA4-BCC8-1D639AC7D915}"/>
                  </a:ext>
                </a:extLst>
              </p:cNvPr>
              <p:cNvSpPr>
                <a:spLocks noRot="1" noChangeAspect="1" noMove="1" noResize="1" noEditPoints="1" noAdjustHandles="1" noChangeArrowheads="1" noChangeShapeType="1" noTextEdit="1"/>
              </p:cNvSpPr>
              <p:nvPr/>
            </p:nvSpPr>
            <p:spPr>
              <a:xfrm>
                <a:off x="3849412" y="2723647"/>
                <a:ext cx="5288306" cy="676595"/>
              </a:xfrm>
              <a:prstGeom prst="rect">
                <a:avLst/>
              </a:prstGeom>
              <a:blipFill>
                <a:blip r:embed="rId2"/>
                <a:stretch>
                  <a:fillRect/>
                </a:stretch>
              </a:blipFill>
            </p:spPr>
            <p:txBody>
              <a:bodyPr/>
              <a:lstStyle/>
              <a:p>
                <a:r>
                  <a:rPr lang="es-CO">
                    <a:noFill/>
                  </a:rPr>
                  <a:t> </a:t>
                </a:r>
              </a:p>
            </p:txBody>
          </p:sp>
        </mc:Fallback>
      </mc:AlternateContent>
    </p:spTree>
    <p:extLst>
      <p:ext uri="{BB962C8B-B14F-4D97-AF65-F5344CB8AC3E}">
        <p14:creationId xmlns:p14="http://schemas.microsoft.com/office/powerpoint/2010/main" val="7436787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2B75BD54-B6C6-5D2D-6B4A-B71FAFBA06F2}"/>
              </a:ext>
            </a:extLst>
          </p:cNvPr>
          <p:cNvSpPr txBox="1"/>
          <p:nvPr/>
        </p:nvSpPr>
        <p:spPr>
          <a:xfrm>
            <a:off x="754427" y="558855"/>
            <a:ext cx="11081658" cy="584775"/>
          </a:xfrm>
          <a:prstGeom prst="rect">
            <a:avLst/>
          </a:prstGeom>
          <a:noFill/>
        </p:spPr>
        <p:txBody>
          <a:bodyPr wrap="square">
            <a:spAutoFit/>
          </a:bodyPr>
          <a:lstStyle/>
          <a:p>
            <a:r>
              <a:rPr lang="es-ES" sz="3200" b="1" dirty="0">
                <a:solidFill>
                  <a:srgbClr val="313EC3"/>
                </a:solidFill>
                <a:latin typeface="Montserrat" pitchFamily="2" charset="77"/>
              </a:rPr>
              <a:t>4. Marco Teórico</a:t>
            </a:r>
            <a:endParaRPr lang="es-CO" sz="3200" dirty="0">
              <a:solidFill>
                <a:schemeClr val="tx1">
                  <a:lumMod val="75000"/>
                  <a:lumOff val="25000"/>
                </a:schemeClr>
              </a:solidFill>
              <a:latin typeface="Montserrat" pitchFamily="2" charset="77"/>
            </a:endParaRPr>
          </a:p>
        </p:txBody>
      </p:sp>
      <p:sp>
        <p:nvSpPr>
          <p:cNvPr id="2" name="Rectángulo 1">
            <a:extLst>
              <a:ext uri="{FF2B5EF4-FFF2-40B4-BE49-F238E27FC236}">
                <a16:creationId xmlns:a16="http://schemas.microsoft.com/office/drawing/2014/main" id="{A3BDF709-EC28-47D0-9C82-C4889634D903}"/>
              </a:ext>
            </a:extLst>
          </p:cNvPr>
          <p:cNvSpPr/>
          <p:nvPr/>
        </p:nvSpPr>
        <p:spPr>
          <a:xfrm>
            <a:off x="4610809" y="697812"/>
            <a:ext cx="3114955" cy="461665"/>
          </a:xfrm>
          <a:prstGeom prst="rect">
            <a:avLst/>
          </a:prstGeom>
        </p:spPr>
        <p:txBody>
          <a:bodyPr wrap="none">
            <a:spAutoFit/>
          </a:bodyPr>
          <a:lstStyle/>
          <a:p>
            <a:r>
              <a:rPr lang="es-CO" sz="2400" b="1" dirty="0">
                <a:solidFill>
                  <a:srgbClr val="00599D"/>
                </a:solidFill>
                <a:latin typeface="Montserrat" panose="00000500000000000000" pitchFamily="2" charset="0"/>
                <a:ea typeface="Source Sans Pro" panose="020B0503030403020204" pitchFamily="34" charset="0"/>
              </a:rPr>
              <a:t>Dominio de la Solución</a:t>
            </a:r>
          </a:p>
        </p:txBody>
      </p:sp>
      <p:sp>
        <p:nvSpPr>
          <p:cNvPr id="4" name="Rectángulo 3">
            <a:extLst>
              <a:ext uri="{FF2B5EF4-FFF2-40B4-BE49-F238E27FC236}">
                <a16:creationId xmlns:a16="http://schemas.microsoft.com/office/drawing/2014/main" id="{EFEDF6BB-A169-4374-83D4-2B8409829D1E}"/>
              </a:ext>
            </a:extLst>
          </p:cNvPr>
          <p:cNvSpPr/>
          <p:nvPr/>
        </p:nvSpPr>
        <p:spPr>
          <a:xfrm>
            <a:off x="727923" y="1416991"/>
            <a:ext cx="1896008" cy="923330"/>
          </a:xfrm>
          <a:prstGeom prst="rect">
            <a:avLst/>
          </a:prstGeom>
        </p:spPr>
        <p:txBody>
          <a:bodyPr wrap="square">
            <a:spAutoFit/>
          </a:bodyPr>
          <a:lstStyle/>
          <a:p>
            <a:pPr marL="285750" indent="-285750">
              <a:buFont typeface="Arial" panose="020B0604020202020204" pitchFamily="34" charset="0"/>
              <a:buChar char="•"/>
            </a:pPr>
            <a:r>
              <a:rPr lang="es-ES" b="1" dirty="0">
                <a:solidFill>
                  <a:srgbClr val="2C2C2C"/>
                </a:solidFill>
                <a:latin typeface="Montserrat" panose="00000500000000000000" pitchFamily="2" charset="0"/>
                <a:ea typeface="Source Sans Pro" panose="020B0503030403020204" pitchFamily="34" charset="0"/>
              </a:rPr>
              <a:t>Boxplot para Datos Asimétricos</a:t>
            </a:r>
            <a:endParaRPr lang="es-CO" dirty="0"/>
          </a:p>
        </p:txBody>
      </p:sp>
      <p:sp>
        <p:nvSpPr>
          <p:cNvPr id="5" name="Rectángulo 4">
            <a:extLst>
              <a:ext uri="{FF2B5EF4-FFF2-40B4-BE49-F238E27FC236}">
                <a16:creationId xmlns:a16="http://schemas.microsoft.com/office/drawing/2014/main" id="{FF867B6C-D7F7-4E07-A5F7-2101DA1C1ED2}"/>
              </a:ext>
            </a:extLst>
          </p:cNvPr>
          <p:cNvSpPr/>
          <p:nvPr/>
        </p:nvSpPr>
        <p:spPr>
          <a:xfrm>
            <a:off x="2623931" y="1344600"/>
            <a:ext cx="8918712" cy="1323439"/>
          </a:xfrm>
          <a:prstGeom prst="rect">
            <a:avLst/>
          </a:prstGeom>
        </p:spPr>
        <p:txBody>
          <a:bodyPr wrap="square">
            <a:spAutoFit/>
          </a:bodyPr>
          <a:lstStyle/>
          <a:p>
            <a:pPr algn="just"/>
            <a:r>
              <a:rPr lang="es-ES" sz="1600" dirty="0">
                <a:solidFill>
                  <a:srgbClr val="2C2C2C"/>
                </a:solidFill>
                <a:latin typeface="Montserrat" panose="00000500000000000000" pitchFamily="2" charset="0"/>
                <a:ea typeface="Source Sans Pro" panose="020B0503030403020204" pitchFamily="34" charset="0"/>
              </a:rPr>
              <a:t>Un boxplot o diagrama de caja y bigotes es una representación gráfica que muestra la distribución y los valores atípicos de un conjunto de datos, siendo útil para identificar características de asimetría como colas largas y sesgos. La caja central del boxplot representa el rango intercuartílico (IQR), con su longitud indicando la dispersión de los valores; el desplazamiento de la caja muestra la asimetría, y los bigotes representan los valores mínimos y máximos dentro de 1,5 veces el IQR</a:t>
            </a:r>
          </a:p>
        </p:txBody>
      </p:sp>
      <p:sp>
        <p:nvSpPr>
          <p:cNvPr id="18" name="Rectángulo 17">
            <a:extLst>
              <a:ext uri="{FF2B5EF4-FFF2-40B4-BE49-F238E27FC236}">
                <a16:creationId xmlns:a16="http://schemas.microsoft.com/office/drawing/2014/main" id="{CCD24E47-111F-4A8D-93AA-C2FDCB6FF88D}"/>
              </a:ext>
            </a:extLst>
          </p:cNvPr>
          <p:cNvSpPr/>
          <p:nvPr/>
        </p:nvSpPr>
        <p:spPr>
          <a:xfrm>
            <a:off x="2623931" y="5975979"/>
            <a:ext cx="8918712" cy="646331"/>
          </a:xfrm>
          <a:prstGeom prst="rect">
            <a:avLst/>
          </a:prstGeom>
        </p:spPr>
        <p:txBody>
          <a:bodyPr wrap="square">
            <a:spAutoFit/>
          </a:bodyPr>
          <a:lstStyle/>
          <a:p>
            <a:pPr algn="just"/>
            <a:r>
              <a:rPr lang="es-ES" b="1" i="1" dirty="0">
                <a:solidFill>
                  <a:srgbClr val="2C2C2C"/>
                </a:solidFill>
                <a:latin typeface="Montserrat" panose="00000500000000000000" pitchFamily="2" charset="0"/>
                <a:ea typeface="Source Sans Pro" panose="020B0503030403020204" pitchFamily="34" charset="0"/>
              </a:rPr>
              <a:t>Un boxplot para datos asimétricos mostrará una caja desplazada y bigotes desiguales, visualizando la asimetría y ayudando a identificar outliers.</a:t>
            </a:r>
          </a:p>
        </p:txBody>
      </p:sp>
      <mc:AlternateContent xmlns:mc="http://schemas.openxmlformats.org/markup-compatibility/2006">
        <mc:Choice xmlns:a14="http://schemas.microsoft.com/office/drawing/2010/main" Requires="a14">
          <p:sp>
            <p:nvSpPr>
              <p:cNvPr id="7" name="Rectángulo 6">
                <a:extLst>
                  <a:ext uri="{FF2B5EF4-FFF2-40B4-BE49-F238E27FC236}">
                    <a16:creationId xmlns:a16="http://schemas.microsoft.com/office/drawing/2014/main" id="{9C99D764-8087-4874-80F2-A979658CE093}"/>
                  </a:ext>
                </a:extLst>
              </p:cNvPr>
              <p:cNvSpPr/>
              <p:nvPr/>
            </p:nvSpPr>
            <p:spPr>
              <a:xfrm>
                <a:off x="4192157" y="2774173"/>
                <a:ext cx="1740348" cy="369332"/>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m:rPr>
                          <m:sty m:val="p"/>
                        </m:rPr>
                        <a:rPr lang="es-CO">
                          <a:latin typeface="Cambria Math" panose="02040503050406030204" pitchFamily="18" charset="0"/>
                        </a:rPr>
                        <m:t>I</m:t>
                      </m:r>
                      <m:r>
                        <m:rPr>
                          <m:sty m:val="p"/>
                        </m:rPr>
                        <a:rPr lang="es-CO" i="0">
                          <a:latin typeface="Cambria Math" panose="02040503050406030204" pitchFamily="18" charset="0"/>
                        </a:rPr>
                        <m:t>QR</m:t>
                      </m:r>
                      <m:r>
                        <a:rPr lang="es-CO" i="0">
                          <a:latin typeface="Cambria Math" panose="02040503050406030204" pitchFamily="18" charset="0"/>
                        </a:rPr>
                        <m:t>=</m:t>
                      </m:r>
                      <m:sSub>
                        <m:sSubPr>
                          <m:ctrlPr>
                            <a:rPr lang="es-CO" i="1">
                              <a:latin typeface="Cambria Math" panose="02040503050406030204" pitchFamily="18" charset="0"/>
                            </a:rPr>
                          </m:ctrlPr>
                        </m:sSubPr>
                        <m:e>
                          <m:r>
                            <a:rPr lang="es-CO" i="1">
                              <a:latin typeface="Cambria Math" panose="02040503050406030204" pitchFamily="18" charset="0"/>
                            </a:rPr>
                            <m:t>𝑄</m:t>
                          </m:r>
                        </m:e>
                        <m:sub>
                          <m:r>
                            <a:rPr lang="es-CO" i="0">
                              <a:latin typeface="Cambria Math" panose="02040503050406030204" pitchFamily="18" charset="0"/>
                            </a:rPr>
                            <m:t>3</m:t>
                          </m:r>
                        </m:sub>
                      </m:sSub>
                      <m:r>
                        <a:rPr lang="es-CO" i="0">
                          <a:latin typeface="Cambria Math" panose="02040503050406030204" pitchFamily="18" charset="0"/>
                        </a:rPr>
                        <m:t>− </m:t>
                      </m:r>
                      <m:sSub>
                        <m:sSubPr>
                          <m:ctrlPr>
                            <a:rPr lang="es-CO" i="1">
                              <a:latin typeface="Cambria Math" panose="02040503050406030204" pitchFamily="18" charset="0"/>
                            </a:rPr>
                          </m:ctrlPr>
                        </m:sSubPr>
                        <m:e>
                          <m:r>
                            <a:rPr lang="es-CO" i="1">
                              <a:latin typeface="Cambria Math" panose="02040503050406030204" pitchFamily="18" charset="0"/>
                            </a:rPr>
                            <m:t>𝑄</m:t>
                          </m:r>
                        </m:e>
                        <m:sub>
                          <m:r>
                            <a:rPr lang="es-CO" i="0">
                              <a:latin typeface="Cambria Math" panose="02040503050406030204" pitchFamily="18" charset="0"/>
                            </a:rPr>
                            <m:t>1</m:t>
                          </m:r>
                        </m:sub>
                      </m:sSub>
                    </m:oMath>
                  </m:oMathPara>
                </a14:m>
                <a:endParaRPr lang="es-CO" dirty="0"/>
              </a:p>
            </p:txBody>
          </p:sp>
        </mc:Choice>
        <mc:Fallback>
          <p:sp>
            <p:nvSpPr>
              <p:cNvPr id="7" name="Rectángulo 6">
                <a:extLst>
                  <a:ext uri="{FF2B5EF4-FFF2-40B4-BE49-F238E27FC236}">
                    <a16:creationId xmlns:a16="http://schemas.microsoft.com/office/drawing/2014/main" id="{9C99D764-8087-4874-80F2-A979658CE093}"/>
                  </a:ext>
                </a:extLst>
              </p:cNvPr>
              <p:cNvSpPr>
                <a:spLocks noRot="1" noChangeAspect="1" noMove="1" noResize="1" noEditPoints="1" noAdjustHandles="1" noChangeArrowheads="1" noChangeShapeType="1" noTextEdit="1"/>
              </p:cNvSpPr>
              <p:nvPr/>
            </p:nvSpPr>
            <p:spPr>
              <a:xfrm>
                <a:off x="4192157" y="2774173"/>
                <a:ext cx="1740348" cy="369332"/>
              </a:xfrm>
              <a:prstGeom prst="rect">
                <a:avLst/>
              </a:prstGeom>
              <a:blipFill>
                <a:blip r:embed="rId2"/>
                <a:stretch>
                  <a:fillRect b="-9836"/>
                </a:stretch>
              </a:blipFill>
            </p:spPr>
            <p:txBody>
              <a:bodyPr/>
              <a:lstStyle/>
              <a:p>
                <a:r>
                  <a:rPr lang="es-CO">
                    <a:noFill/>
                  </a:rPr>
                  <a:t> </a:t>
                </a:r>
              </a:p>
            </p:txBody>
          </p:sp>
        </mc:Fallback>
      </mc:AlternateContent>
      <mc:AlternateContent xmlns:mc="http://schemas.openxmlformats.org/markup-compatibility/2006">
        <mc:Choice xmlns:a14="http://schemas.microsoft.com/office/drawing/2010/main" Requires="a14">
          <p:sp>
            <p:nvSpPr>
              <p:cNvPr id="8" name="Rectángulo 7">
                <a:extLst>
                  <a:ext uri="{FF2B5EF4-FFF2-40B4-BE49-F238E27FC236}">
                    <a16:creationId xmlns:a16="http://schemas.microsoft.com/office/drawing/2014/main" id="{C4EBFA7B-489A-4ED7-8B98-82DBC834AA39}"/>
                  </a:ext>
                </a:extLst>
              </p:cNvPr>
              <p:cNvSpPr/>
              <p:nvPr/>
            </p:nvSpPr>
            <p:spPr>
              <a:xfrm>
                <a:off x="6168286" y="2668039"/>
                <a:ext cx="3987011" cy="646331"/>
              </a:xfrm>
              <a:prstGeom prst="rect">
                <a:avLst/>
              </a:prstGeom>
            </p:spPr>
            <p:txBody>
              <a:bodyPr wrap="square">
                <a:spAutoFit/>
              </a:bodyPr>
              <a:lstStyle/>
              <a:p>
                <a:pPr marL="180340" algn="just">
                  <a:spcAft>
                    <a:spcPts val="0"/>
                  </a:spcAft>
                </a:pPr>
                <a14:m>
                  <m:oMathPara xmlns:m="http://schemas.openxmlformats.org/officeDocument/2006/math">
                    <m:oMathParaPr>
                      <m:jc m:val="centerGroup"/>
                    </m:oMathParaPr>
                    <m:oMath xmlns:m="http://schemas.openxmlformats.org/officeDocument/2006/math">
                      <m:r>
                        <m:rPr>
                          <m:sty m:val="p"/>
                        </m:rPr>
                        <a:rPr lang="es-CO">
                          <a:latin typeface="Cambria Math" panose="02040503050406030204" pitchFamily="18" charset="0"/>
                          <a:ea typeface="Times New Roman" panose="02020603050405020304" pitchFamily="18" charset="0"/>
                          <a:cs typeface="Arial" panose="020B0604020202020204" pitchFamily="34" charset="0"/>
                        </a:rPr>
                        <m:t>L</m:t>
                      </m:r>
                      <m:r>
                        <a:rPr lang="es-CO">
                          <a:latin typeface="Cambria Math" panose="02040503050406030204" pitchFamily="18" charset="0"/>
                          <a:ea typeface="Times New Roman" panose="02020603050405020304" pitchFamily="18" charset="0"/>
                          <a:cs typeface="Arial" panose="020B0604020202020204" pitchFamily="34" charset="0"/>
                        </a:rPr>
                        <m:t>í</m:t>
                      </m:r>
                      <m:r>
                        <m:rPr>
                          <m:sty m:val="p"/>
                        </m:rPr>
                        <a:rPr lang="es-CO">
                          <a:latin typeface="Cambria Math" panose="02040503050406030204" pitchFamily="18" charset="0"/>
                          <a:ea typeface="Times New Roman" panose="02020603050405020304" pitchFamily="18" charset="0"/>
                          <a:cs typeface="Arial" panose="020B0604020202020204" pitchFamily="34" charset="0"/>
                        </a:rPr>
                        <m:t>mite</m:t>
                      </m:r>
                      <m:r>
                        <a:rPr lang="es-CO">
                          <a:latin typeface="Cambria Math" panose="02040503050406030204" pitchFamily="18" charset="0"/>
                          <a:ea typeface="Times New Roman" panose="02020603050405020304" pitchFamily="18" charset="0"/>
                          <a:cs typeface="Arial" panose="020B0604020202020204" pitchFamily="34" charset="0"/>
                        </a:rPr>
                        <m:t> </m:t>
                      </m:r>
                      <m:r>
                        <m:rPr>
                          <m:sty m:val="p"/>
                        </m:rPr>
                        <a:rPr lang="es-CO">
                          <a:latin typeface="Cambria Math" panose="02040503050406030204" pitchFamily="18" charset="0"/>
                          <a:ea typeface="Times New Roman" panose="02020603050405020304" pitchFamily="18" charset="0"/>
                          <a:cs typeface="Arial" panose="020B0604020202020204" pitchFamily="34" charset="0"/>
                        </a:rPr>
                        <m:t>Inferior</m:t>
                      </m:r>
                      <m:r>
                        <a:rPr lang="es-CO" i="1">
                          <a:latin typeface="Cambria Math" panose="02040503050406030204" pitchFamily="18" charset="0"/>
                          <a:ea typeface="Times New Roman" panose="02020603050405020304" pitchFamily="18" charset="0"/>
                          <a:cs typeface="Arial" panose="020B0604020202020204" pitchFamily="34" charset="0"/>
                        </a:rPr>
                        <m:t>=</m:t>
                      </m:r>
                      <m:sSub>
                        <m:sSubPr>
                          <m:ctrlPr>
                            <a:rPr lang="es-CO" i="1">
                              <a:latin typeface="Cambria Math" panose="02040503050406030204" pitchFamily="18" charset="0"/>
                              <a:ea typeface="Times New Roman" panose="02020603050405020304" pitchFamily="18" charset="0"/>
                              <a:cs typeface="Arial" panose="020B0604020202020204" pitchFamily="34" charset="0"/>
                            </a:rPr>
                          </m:ctrlPr>
                        </m:sSubPr>
                        <m:e>
                          <m:r>
                            <a:rPr lang="es-CO" i="1">
                              <a:latin typeface="Cambria Math" panose="02040503050406030204" pitchFamily="18" charset="0"/>
                              <a:ea typeface="Times New Roman" panose="02020603050405020304" pitchFamily="18" charset="0"/>
                              <a:cs typeface="Arial" panose="020B0604020202020204" pitchFamily="34" charset="0"/>
                            </a:rPr>
                            <m:t>𝑄</m:t>
                          </m:r>
                        </m:e>
                        <m:sub>
                          <m:r>
                            <a:rPr lang="es-CO" i="1">
                              <a:latin typeface="Cambria Math" panose="02040503050406030204" pitchFamily="18" charset="0"/>
                              <a:ea typeface="Times New Roman" panose="02020603050405020304" pitchFamily="18" charset="0"/>
                              <a:cs typeface="Arial" panose="020B0604020202020204" pitchFamily="34" charset="0"/>
                            </a:rPr>
                            <m:t>1</m:t>
                          </m:r>
                        </m:sub>
                      </m:sSub>
                      <m:r>
                        <a:rPr lang="es-CO" i="1">
                          <a:latin typeface="Cambria Math" panose="02040503050406030204" pitchFamily="18" charset="0"/>
                          <a:ea typeface="Times New Roman" panose="02020603050405020304" pitchFamily="18" charset="0"/>
                          <a:cs typeface="Arial" panose="020B0604020202020204" pitchFamily="34" charset="0"/>
                        </a:rPr>
                        <m:t>− 1.5∗ </m:t>
                      </m:r>
                      <m:r>
                        <a:rPr lang="es-CO" i="1">
                          <a:latin typeface="Cambria Math" panose="02040503050406030204" pitchFamily="18" charset="0"/>
                          <a:ea typeface="Times New Roman" panose="02020603050405020304" pitchFamily="18" charset="0"/>
                          <a:cs typeface="Arial" panose="020B0604020202020204" pitchFamily="34" charset="0"/>
                        </a:rPr>
                        <m:t>𝐼𝑄𝑅</m:t>
                      </m:r>
                    </m:oMath>
                  </m:oMathPara>
                </a14:m>
                <a:endParaRPr lang="es-CO" dirty="0">
                  <a:latin typeface="Arial" panose="020B0604020202020204" pitchFamily="34" charset="0"/>
                  <a:ea typeface="Times New Roman" panose="02020603050405020304" pitchFamily="18" charset="0"/>
                  <a:cs typeface="Times New Roman" panose="02020603050405020304" pitchFamily="18" charset="0"/>
                </a:endParaRPr>
              </a:p>
              <a:p>
                <a:pPr marL="180340" algn="just">
                  <a:spcAft>
                    <a:spcPts val="0"/>
                  </a:spcAft>
                </a:pPr>
                <a14:m>
                  <m:oMathPara xmlns:m="http://schemas.openxmlformats.org/officeDocument/2006/math">
                    <m:oMathParaPr>
                      <m:jc m:val="centerGroup"/>
                    </m:oMathParaPr>
                    <m:oMath xmlns:m="http://schemas.openxmlformats.org/officeDocument/2006/math">
                      <m:r>
                        <m:rPr>
                          <m:sty m:val="p"/>
                        </m:rPr>
                        <a:rPr lang="es-CO">
                          <a:latin typeface="Cambria Math" panose="02040503050406030204" pitchFamily="18" charset="0"/>
                          <a:ea typeface="Times New Roman" panose="02020603050405020304" pitchFamily="18" charset="0"/>
                          <a:cs typeface="Arial" panose="020B0604020202020204" pitchFamily="34" charset="0"/>
                        </a:rPr>
                        <m:t>L</m:t>
                      </m:r>
                      <m:r>
                        <a:rPr lang="es-CO">
                          <a:latin typeface="Cambria Math" panose="02040503050406030204" pitchFamily="18" charset="0"/>
                          <a:ea typeface="Times New Roman" panose="02020603050405020304" pitchFamily="18" charset="0"/>
                          <a:cs typeface="Arial" panose="020B0604020202020204" pitchFamily="34" charset="0"/>
                        </a:rPr>
                        <m:t>í</m:t>
                      </m:r>
                      <m:r>
                        <m:rPr>
                          <m:sty m:val="p"/>
                        </m:rPr>
                        <a:rPr lang="es-CO">
                          <a:latin typeface="Cambria Math" panose="02040503050406030204" pitchFamily="18" charset="0"/>
                          <a:ea typeface="Times New Roman" panose="02020603050405020304" pitchFamily="18" charset="0"/>
                          <a:cs typeface="Arial" panose="020B0604020202020204" pitchFamily="34" charset="0"/>
                        </a:rPr>
                        <m:t>mite</m:t>
                      </m:r>
                      <m:r>
                        <a:rPr lang="es-CO">
                          <a:latin typeface="Cambria Math" panose="02040503050406030204" pitchFamily="18" charset="0"/>
                          <a:ea typeface="Times New Roman" panose="02020603050405020304" pitchFamily="18" charset="0"/>
                          <a:cs typeface="Arial" panose="020B0604020202020204" pitchFamily="34" charset="0"/>
                        </a:rPr>
                        <m:t> </m:t>
                      </m:r>
                      <m:r>
                        <m:rPr>
                          <m:sty m:val="p"/>
                        </m:rPr>
                        <a:rPr lang="es-CO">
                          <a:latin typeface="Cambria Math" panose="02040503050406030204" pitchFamily="18" charset="0"/>
                          <a:ea typeface="Times New Roman" panose="02020603050405020304" pitchFamily="18" charset="0"/>
                          <a:cs typeface="Arial" panose="020B0604020202020204" pitchFamily="34" charset="0"/>
                        </a:rPr>
                        <m:t>Superior</m:t>
                      </m:r>
                      <m:r>
                        <a:rPr lang="es-CO" i="1">
                          <a:latin typeface="Cambria Math" panose="02040503050406030204" pitchFamily="18" charset="0"/>
                          <a:ea typeface="Times New Roman" panose="02020603050405020304" pitchFamily="18" charset="0"/>
                          <a:cs typeface="Arial" panose="020B0604020202020204" pitchFamily="34" charset="0"/>
                        </a:rPr>
                        <m:t>=</m:t>
                      </m:r>
                      <m:sSub>
                        <m:sSubPr>
                          <m:ctrlPr>
                            <a:rPr lang="es-CO" i="1">
                              <a:latin typeface="Cambria Math" panose="02040503050406030204" pitchFamily="18" charset="0"/>
                              <a:ea typeface="Times New Roman" panose="02020603050405020304" pitchFamily="18" charset="0"/>
                              <a:cs typeface="Arial" panose="020B0604020202020204" pitchFamily="34" charset="0"/>
                            </a:rPr>
                          </m:ctrlPr>
                        </m:sSubPr>
                        <m:e>
                          <m:r>
                            <a:rPr lang="es-CO" i="1">
                              <a:latin typeface="Cambria Math" panose="02040503050406030204" pitchFamily="18" charset="0"/>
                              <a:ea typeface="Times New Roman" panose="02020603050405020304" pitchFamily="18" charset="0"/>
                              <a:cs typeface="Arial" panose="020B0604020202020204" pitchFamily="34" charset="0"/>
                            </a:rPr>
                            <m:t>𝑄</m:t>
                          </m:r>
                        </m:e>
                        <m:sub>
                          <m:r>
                            <a:rPr lang="es-CO" i="1">
                              <a:latin typeface="Cambria Math" panose="02040503050406030204" pitchFamily="18" charset="0"/>
                              <a:ea typeface="Times New Roman" panose="02020603050405020304" pitchFamily="18" charset="0"/>
                              <a:cs typeface="Arial" panose="020B0604020202020204" pitchFamily="34" charset="0"/>
                            </a:rPr>
                            <m:t>3</m:t>
                          </m:r>
                        </m:sub>
                      </m:sSub>
                      <m:r>
                        <a:rPr lang="es-CO" i="1">
                          <a:latin typeface="Cambria Math" panose="02040503050406030204" pitchFamily="18" charset="0"/>
                          <a:ea typeface="Times New Roman" panose="02020603050405020304" pitchFamily="18" charset="0"/>
                          <a:cs typeface="Arial" panose="020B0604020202020204" pitchFamily="34" charset="0"/>
                        </a:rPr>
                        <m:t>+ 1.5∗ </m:t>
                      </m:r>
                      <m:r>
                        <a:rPr lang="es-CO" i="1">
                          <a:latin typeface="Cambria Math" panose="02040503050406030204" pitchFamily="18" charset="0"/>
                          <a:ea typeface="Times New Roman" panose="02020603050405020304" pitchFamily="18" charset="0"/>
                          <a:cs typeface="Arial" panose="020B0604020202020204" pitchFamily="34" charset="0"/>
                        </a:rPr>
                        <m:t>𝐼𝑄𝑅</m:t>
                      </m:r>
                    </m:oMath>
                  </m:oMathPara>
                </a14:m>
                <a:endParaRPr lang="es-CO" dirty="0">
                  <a:latin typeface="Arial" panose="020B0604020202020204" pitchFamily="34" charset="0"/>
                  <a:ea typeface="Times New Roman" panose="02020603050405020304" pitchFamily="18" charset="0"/>
                  <a:cs typeface="Times New Roman" panose="02020603050405020304" pitchFamily="18" charset="0"/>
                </a:endParaRPr>
              </a:p>
            </p:txBody>
          </p:sp>
        </mc:Choice>
        <mc:Fallback>
          <p:sp>
            <p:nvSpPr>
              <p:cNvPr id="8" name="Rectángulo 7">
                <a:extLst>
                  <a:ext uri="{FF2B5EF4-FFF2-40B4-BE49-F238E27FC236}">
                    <a16:creationId xmlns:a16="http://schemas.microsoft.com/office/drawing/2014/main" id="{C4EBFA7B-489A-4ED7-8B98-82DBC834AA39}"/>
                  </a:ext>
                </a:extLst>
              </p:cNvPr>
              <p:cNvSpPr>
                <a:spLocks noRot="1" noChangeAspect="1" noMove="1" noResize="1" noEditPoints="1" noAdjustHandles="1" noChangeArrowheads="1" noChangeShapeType="1" noTextEdit="1"/>
              </p:cNvSpPr>
              <p:nvPr/>
            </p:nvSpPr>
            <p:spPr>
              <a:xfrm>
                <a:off x="6168286" y="2668039"/>
                <a:ext cx="3987011" cy="646331"/>
              </a:xfrm>
              <a:prstGeom prst="rect">
                <a:avLst/>
              </a:prstGeom>
              <a:blipFill>
                <a:blip r:embed="rId3"/>
                <a:stretch>
                  <a:fillRect b="-7547"/>
                </a:stretch>
              </a:blipFill>
            </p:spPr>
            <p:txBody>
              <a:bodyPr/>
              <a:lstStyle/>
              <a:p>
                <a:r>
                  <a:rPr lang="es-CO">
                    <a:noFill/>
                  </a:rPr>
                  <a:t> </a:t>
                </a:r>
              </a:p>
            </p:txBody>
          </p:sp>
        </mc:Fallback>
      </mc:AlternateContent>
      <p:pic>
        <p:nvPicPr>
          <p:cNvPr id="9" name="Imagen 8">
            <a:extLst>
              <a:ext uri="{FF2B5EF4-FFF2-40B4-BE49-F238E27FC236}">
                <a16:creationId xmlns:a16="http://schemas.microsoft.com/office/drawing/2014/main" id="{EC407639-4C3D-4D38-8689-9BA90C42C6AE}"/>
              </a:ext>
            </a:extLst>
          </p:cNvPr>
          <p:cNvPicPr>
            <a:picLocks noChangeAspect="1"/>
          </p:cNvPicPr>
          <p:nvPr/>
        </p:nvPicPr>
        <p:blipFill>
          <a:blip r:embed="rId4"/>
          <a:stretch>
            <a:fillRect/>
          </a:stretch>
        </p:blipFill>
        <p:spPr>
          <a:xfrm>
            <a:off x="4064363" y="3314370"/>
            <a:ext cx="5066385" cy="2713491"/>
          </a:xfrm>
          <a:prstGeom prst="rect">
            <a:avLst/>
          </a:prstGeom>
        </p:spPr>
      </p:pic>
    </p:spTree>
    <p:extLst>
      <p:ext uri="{BB962C8B-B14F-4D97-AF65-F5344CB8AC3E}">
        <p14:creationId xmlns:p14="http://schemas.microsoft.com/office/powerpoint/2010/main" val="39414176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B6ACCFD-F7F1-F4BF-55A5-210FB90EF26C}"/>
              </a:ext>
            </a:extLst>
          </p:cNvPr>
          <p:cNvSpPr txBox="1"/>
          <p:nvPr/>
        </p:nvSpPr>
        <p:spPr>
          <a:xfrm>
            <a:off x="1535940" y="2050664"/>
            <a:ext cx="1560330" cy="369332"/>
          </a:xfrm>
          <a:prstGeom prst="rect">
            <a:avLst/>
          </a:prstGeom>
          <a:noFill/>
        </p:spPr>
        <p:txBody>
          <a:bodyPr wrap="square">
            <a:spAutoFit/>
          </a:bodyPr>
          <a:lstStyle/>
          <a:p>
            <a:pPr lvl="0">
              <a:defRPr/>
            </a:pPr>
            <a:r>
              <a:rPr lang="es-ES" b="1" dirty="0">
                <a:solidFill>
                  <a:srgbClr val="313EC3"/>
                </a:solidFill>
                <a:latin typeface="Montserrat" panose="00000500000000000000" pitchFamily="2" charset="0"/>
                <a:cs typeface="Segoe UI" panose="020B0502040204020203" pitchFamily="34" charset="0"/>
              </a:rPr>
              <a:t>Juan y Prieto</a:t>
            </a:r>
            <a:endParaRPr kumimoji="0" lang="es-CO" sz="1800" b="1" i="0" u="none" strike="noStrike" kern="1200" cap="none" spc="0" normalizeH="0" baseline="0" noProof="0" dirty="0">
              <a:ln>
                <a:noFill/>
              </a:ln>
              <a:solidFill>
                <a:srgbClr val="313EC3"/>
              </a:solidFill>
              <a:effectLst/>
              <a:uLnTx/>
              <a:uFillTx/>
              <a:latin typeface="Montserrat" panose="00000500000000000000" pitchFamily="2" charset="0"/>
              <a:cs typeface="Segoe UI" panose="020B0502040204020203" pitchFamily="34" charset="0"/>
            </a:endParaRPr>
          </a:p>
        </p:txBody>
      </p:sp>
      <p:sp>
        <p:nvSpPr>
          <p:cNvPr id="10" name="Marcador de contenido 2">
            <a:extLst>
              <a:ext uri="{FF2B5EF4-FFF2-40B4-BE49-F238E27FC236}">
                <a16:creationId xmlns:a16="http://schemas.microsoft.com/office/drawing/2014/main" id="{E6535F3F-38F6-EA2F-3409-48C3A7E7041B}"/>
              </a:ext>
            </a:extLst>
          </p:cNvPr>
          <p:cNvSpPr txBox="1">
            <a:spLocks/>
          </p:cNvSpPr>
          <p:nvPr/>
        </p:nvSpPr>
        <p:spPr>
          <a:xfrm>
            <a:off x="267186" y="2794588"/>
            <a:ext cx="2354470" cy="2999026"/>
          </a:xfrm>
          <a:prstGeom prst="rect">
            <a:avLst/>
          </a:prstGeom>
        </p:spPr>
        <p:txBody>
          <a:bodyPr vert="horz" lIns="0" tIns="0" rIns="0" bIns="0" rtlCol="0">
            <a:normAutofit/>
          </a:bodyPr>
          <a:lstStyle>
            <a:lvl1pPr marL="180000" indent="-180000" algn="l" defTabSz="914400" rtl="0" eaLnBrk="1" latinLnBrk="0" hangingPunct="1">
              <a:lnSpc>
                <a:spcPct val="90000"/>
              </a:lnSpc>
              <a:spcBef>
                <a:spcPts val="1000"/>
              </a:spcBef>
              <a:buFont typeface="Arial" panose="020B0604020202020204" pitchFamily="34" charset="0"/>
              <a:buChar char="•"/>
              <a:defRPr sz="1400" kern="1200">
                <a:solidFill>
                  <a:schemeClr val="accent5"/>
                </a:solidFill>
                <a:latin typeface="+mn-lt"/>
                <a:ea typeface="+mn-ea"/>
                <a:cs typeface="+mn-cs"/>
              </a:defRPr>
            </a:lvl1pPr>
            <a:lvl2pPr marL="360000" indent="-180000" algn="l" defTabSz="914400" rtl="0" eaLnBrk="1" latinLnBrk="0" hangingPunct="1">
              <a:lnSpc>
                <a:spcPct val="90000"/>
              </a:lnSpc>
              <a:spcBef>
                <a:spcPts val="500"/>
              </a:spcBef>
              <a:buFont typeface="Arial" panose="020B0604020202020204" pitchFamily="34" charset="0"/>
              <a:buChar char="•"/>
              <a:defRPr sz="1400" kern="1200">
                <a:solidFill>
                  <a:schemeClr val="accent5"/>
                </a:solidFill>
                <a:latin typeface="+mn-lt"/>
                <a:ea typeface="+mn-ea"/>
                <a:cs typeface="+mn-cs"/>
              </a:defRPr>
            </a:lvl2pPr>
            <a:lvl3pPr marL="540000" indent="-180000" algn="l" defTabSz="914400" rtl="0" eaLnBrk="1" latinLnBrk="0" hangingPunct="1">
              <a:lnSpc>
                <a:spcPct val="90000"/>
              </a:lnSpc>
              <a:spcBef>
                <a:spcPts val="500"/>
              </a:spcBef>
              <a:buFont typeface="Arial" panose="020B0604020202020204" pitchFamily="34" charset="0"/>
              <a:buChar char="•"/>
              <a:defRPr sz="1400" kern="1200">
                <a:solidFill>
                  <a:schemeClr val="accent5"/>
                </a:solidFill>
                <a:latin typeface="+mn-lt"/>
                <a:ea typeface="+mn-ea"/>
                <a:cs typeface="+mn-cs"/>
              </a:defRPr>
            </a:lvl3pPr>
            <a:lvl4pPr marL="720000" indent="-180000" algn="l" defTabSz="914400" rtl="0" eaLnBrk="1" latinLnBrk="0" hangingPunct="1">
              <a:lnSpc>
                <a:spcPct val="90000"/>
              </a:lnSpc>
              <a:spcBef>
                <a:spcPts val="500"/>
              </a:spcBef>
              <a:buFont typeface="Arial" panose="020B0604020202020204" pitchFamily="34" charset="0"/>
              <a:buChar char="•"/>
              <a:defRPr sz="1400" kern="1200">
                <a:solidFill>
                  <a:schemeClr val="accent5"/>
                </a:solidFill>
                <a:latin typeface="+mn-lt"/>
                <a:ea typeface="+mn-ea"/>
                <a:cs typeface="+mn-cs"/>
              </a:defRPr>
            </a:lvl4pPr>
            <a:lvl5pPr marL="900000" indent="-180000" algn="l" defTabSz="914400" rtl="0" eaLnBrk="1" latinLnBrk="0" hangingPunct="1">
              <a:lnSpc>
                <a:spcPct val="90000"/>
              </a:lnSpc>
              <a:spcBef>
                <a:spcPts val="500"/>
              </a:spcBef>
              <a:buFont typeface="Arial" panose="020B0604020202020204" pitchFamily="34" charset="0"/>
              <a:buChar char="•"/>
              <a:defRPr sz="1400" kern="1200">
                <a:solidFill>
                  <a:schemeClr val="accent5"/>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ctr">
              <a:lnSpc>
                <a:spcPct val="110000"/>
              </a:lnSpc>
              <a:buNone/>
              <a:defRPr/>
            </a:pPr>
            <a:r>
              <a:rPr lang="es-ES" sz="1800" dirty="0">
                <a:solidFill>
                  <a:schemeClr val="tx1"/>
                </a:solidFill>
                <a:latin typeface="Montserrat" panose="00000500000000000000" pitchFamily="2" charset="0"/>
                <a:cs typeface="Segoe UI Light" panose="020B0502040204020203" pitchFamily="34" charset="0"/>
              </a:rPr>
              <a:t>Método de submuestreo para estimadores multivariados robustos y eficientes, resistentes a outliers, combinando estimaciones de submuestras aleatorias para mejorar la precisión en datos contaminados</a:t>
            </a:r>
            <a:endParaRPr kumimoji="0" lang="es-CO" sz="1800" b="0" i="0" u="none" strike="noStrike" kern="1200" cap="none" spc="0" normalizeH="0" baseline="0" noProof="0" dirty="0">
              <a:ln>
                <a:noFill/>
              </a:ln>
              <a:solidFill>
                <a:schemeClr val="tx1"/>
              </a:solidFill>
              <a:effectLst/>
              <a:uLnTx/>
              <a:uFillTx/>
              <a:latin typeface="Montserrat" panose="00000500000000000000" pitchFamily="2" charset="0"/>
              <a:cs typeface="Segoe UI Light" panose="020B0502040204020203" pitchFamily="34" charset="0"/>
            </a:endParaRPr>
          </a:p>
        </p:txBody>
      </p:sp>
      <p:cxnSp>
        <p:nvCxnSpPr>
          <p:cNvPr id="3" name="Straight Connector 2">
            <a:extLst>
              <a:ext uri="{FF2B5EF4-FFF2-40B4-BE49-F238E27FC236}">
                <a16:creationId xmlns:a16="http://schemas.microsoft.com/office/drawing/2014/main" id="{2740429B-7866-652A-3215-6B55FE5ED0E3}"/>
              </a:ext>
            </a:extLst>
          </p:cNvPr>
          <p:cNvCxnSpPr>
            <a:cxnSpLocks/>
          </p:cNvCxnSpPr>
          <p:nvPr/>
        </p:nvCxnSpPr>
        <p:spPr>
          <a:xfrm flipV="1">
            <a:off x="0" y="1924689"/>
            <a:ext cx="12115640" cy="105"/>
          </a:xfrm>
          <a:prstGeom prst="line">
            <a:avLst/>
          </a:prstGeom>
          <a:ln w="31750">
            <a:solidFill>
              <a:srgbClr val="78D3FC"/>
            </a:solidFill>
          </a:ln>
        </p:spPr>
        <p:style>
          <a:lnRef idx="1">
            <a:schemeClr val="accent1"/>
          </a:lnRef>
          <a:fillRef idx="0">
            <a:schemeClr val="accent1"/>
          </a:fillRef>
          <a:effectRef idx="0">
            <a:schemeClr val="accent1"/>
          </a:effectRef>
          <a:fontRef idx="minor">
            <a:schemeClr val="tx1"/>
          </a:fontRef>
        </p:style>
      </p:cxnSp>
      <p:sp>
        <p:nvSpPr>
          <p:cNvPr id="12" name="Gráfico 13">
            <a:extLst>
              <a:ext uri="{FF2B5EF4-FFF2-40B4-BE49-F238E27FC236}">
                <a16:creationId xmlns:a16="http://schemas.microsoft.com/office/drawing/2014/main" id="{3853055D-93FC-DA11-783A-7F281FAB827F}"/>
              </a:ext>
            </a:extLst>
          </p:cNvPr>
          <p:cNvSpPr>
            <a:spLocks noChangeAspect="1"/>
          </p:cNvSpPr>
          <p:nvPr/>
        </p:nvSpPr>
        <p:spPr>
          <a:xfrm>
            <a:off x="1388028" y="2214888"/>
            <a:ext cx="180000" cy="180000"/>
          </a:xfrm>
          <a:custGeom>
            <a:avLst/>
            <a:gdLst>
              <a:gd name="connsiteX0" fmla="*/ 763510 w 763510"/>
              <a:gd name="connsiteY0" fmla="*/ 381755 h 763510"/>
              <a:gd name="connsiteX1" fmla="*/ 381755 w 763510"/>
              <a:gd name="connsiteY1" fmla="*/ 763510 h 763510"/>
              <a:gd name="connsiteX2" fmla="*/ 0 w 763510"/>
              <a:gd name="connsiteY2" fmla="*/ 381755 h 763510"/>
              <a:gd name="connsiteX3" fmla="*/ 381755 w 763510"/>
              <a:gd name="connsiteY3" fmla="*/ 0 h 763510"/>
              <a:gd name="connsiteX4" fmla="*/ 763510 w 763510"/>
              <a:gd name="connsiteY4" fmla="*/ 381755 h 7635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3510" h="763510">
                <a:moveTo>
                  <a:pt x="763510" y="381755"/>
                </a:moveTo>
                <a:cubicBezTo>
                  <a:pt x="763510" y="592593"/>
                  <a:pt x="592593" y="763510"/>
                  <a:pt x="381755" y="763510"/>
                </a:cubicBezTo>
                <a:cubicBezTo>
                  <a:pt x="170918" y="763510"/>
                  <a:pt x="0" y="592593"/>
                  <a:pt x="0" y="381755"/>
                </a:cubicBezTo>
                <a:cubicBezTo>
                  <a:pt x="0" y="170918"/>
                  <a:pt x="170918" y="0"/>
                  <a:pt x="381755" y="0"/>
                </a:cubicBezTo>
                <a:cubicBezTo>
                  <a:pt x="592593" y="0"/>
                  <a:pt x="763510" y="170918"/>
                  <a:pt x="763510" y="381755"/>
                </a:cubicBezTo>
                <a:close/>
              </a:path>
            </a:pathLst>
          </a:custGeom>
          <a:solidFill>
            <a:schemeClr val="accent5"/>
          </a:solidFill>
          <a:ln w="38100" cap="flat">
            <a:solidFill>
              <a:srgbClr val="F0E7E1"/>
            </a:solidFill>
            <a:prstDash val="solid"/>
            <a:miter/>
          </a:ln>
          <a:effectLst>
            <a:outerShdw blurRad="63500" sx="102000" sy="102000" algn="ctr" rotWithShape="0">
              <a:schemeClr val="accent5">
                <a:alpha val="16000"/>
              </a:scheme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2400" b="1" i="0" u="none" strike="noStrike" kern="1200" cap="none" spc="0" normalizeH="0" baseline="0" noProof="0" dirty="0">
              <a:ln>
                <a:noFill/>
              </a:ln>
              <a:solidFill>
                <a:srgbClr val="00AABD"/>
              </a:solidFill>
              <a:effectLst/>
              <a:uLnTx/>
              <a:uFillTx/>
              <a:latin typeface="Montserrat" panose="00000500000000000000" pitchFamily="2" charset="0"/>
            </a:endParaRPr>
          </a:p>
        </p:txBody>
      </p:sp>
      <p:sp>
        <p:nvSpPr>
          <p:cNvPr id="20" name="Gráfico 13">
            <a:extLst>
              <a:ext uri="{FF2B5EF4-FFF2-40B4-BE49-F238E27FC236}">
                <a16:creationId xmlns:a16="http://schemas.microsoft.com/office/drawing/2014/main" id="{7FB15105-5653-68A0-0430-C94D1AE28681}"/>
              </a:ext>
            </a:extLst>
          </p:cNvPr>
          <p:cNvSpPr>
            <a:spLocks noChangeAspect="1"/>
          </p:cNvSpPr>
          <p:nvPr/>
        </p:nvSpPr>
        <p:spPr>
          <a:xfrm>
            <a:off x="816712" y="1826820"/>
            <a:ext cx="180000" cy="180000"/>
          </a:xfrm>
          <a:custGeom>
            <a:avLst/>
            <a:gdLst>
              <a:gd name="connsiteX0" fmla="*/ 763510 w 763510"/>
              <a:gd name="connsiteY0" fmla="*/ 381755 h 763510"/>
              <a:gd name="connsiteX1" fmla="*/ 381755 w 763510"/>
              <a:gd name="connsiteY1" fmla="*/ 763510 h 763510"/>
              <a:gd name="connsiteX2" fmla="*/ 0 w 763510"/>
              <a:gd name="connsiteY2" fmla="*/ 381755 h 763510"/>
              <a:gd name="connsiteX3" fmla="*/ 381755 w 763510"/>
              <a:gd name="connsiteY3" fmla="*/ 0 h 763510"/>
              <a:gd name="connsiteX4" fmla="*/ 763510 w 763510"/>
              <a:gd name="connsiteY4" fmla="*/ 381755 h 7635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3510" h="763510">
                <a:moveTo>
                  <a:pt x="763510" y="381755"/>
                </a:moveTo>
                <a:cubicBezTo>
                  <a:pt x="763510" y="592593"/>
                  <a:pt x="592593" y="763510"/>
                  <a:pt x="381755" y="763510"/>
                </a:cubicBezTo>
                <a:cubicBezTo>
                  <a:pt x="170918" y="763510"/>
                  <a:pt x="0" y="592593"/>
                  <a:pt x="0" y="381755"/>
                </a:cubicBezTo>
                <a:cubicBezTo>
                  <a:pt x="0" y="170918"/>
                  <a:pt x="170918" y="0"/>
                  <a:pt x="381755" y="0"/>
                </a:cubicBezTo>
                <a:cubicBezTo>
                  <a:pt x="592593" y="0"/>
                  <a:pt x="763510" y="170918"/>
                  <a:pt x="763510" y="381755"/>
                </a:cubicBezTo>
                <a:close/>
              </a:path>
            </a:pathLst>
          </a:custGeom>
          <a:solidFill>
            <a:schemeClr val="bg1"/>
          </a:solidFill>
          <a:ln w="38100" cap="flat">
            <a:solidFill>
              <a:srgbClr val="78D3FC"/>
            </a:solidFill>
            <a:prstDash val="solid"/>
            <a:miter/>
          </a:ln>
          <a:effectLst>
            <a:outerShdw blurRad="63500" sx="102000" sy="102000" algn="ctr" rotWithShape="0">
              <a:schemeClr val="accent5">
                <a:alpha val="16000"/>
              </a:scheme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2400" b="1" i="0" u="none" strike="noStrike" kern="1200" cap="none" spc="0" normalizeH="0" baseline="0" noProof="0" dirty="0">
              <a:ln>
                <a:noFill/>
              </a:ln>
              <a:solidFill>
                <a:srgbClr val="00AABD"/>
              </a:solidFill>
              <a:effectLst/>
              <a:uLnTx/>
              <a:uFillTx/>
              <a:latin typeface="Montserrat" panose="00000500000000000000" pitchFamily="2" charset="0"/>
            </a:endParaRPr>
          </a:p>
        </p:txBody>
      </p:sp>
      <p:sp>
        <p:nvSpPr>
          <p:cNvPr id="21" name="Rounded Rectangle 20">
            <a:extLst>
              <a:ext uri="{FF2B5EF4-FFF2-40B4-BE49-F238E27FC236}">
                <a16:creationId xmlns:a16="http://schemas.microsoft.com/office/drawing/2014/main" id="{D717401C-EC54-83E6-7ECF-2508B5998F5C}"/>
              </a:ext>
            </a:extLst>
          </p:cNvPr>
          <p:cNvSpPr/>
          <p:nvPr/>
        </p:nvSpPr>
        <p:spPr>
          <a:xfrm>
            <a:off x="592098" y="2021771"/>
            <a:ext cx="629228" cy="629467"/>
          </a:xfrm>
          <a:prstGeom prst="roundRect">
            <a:avLst>
              <a:gd name="adj" fmla="val 50000"/>
            </a:avLst>
          </a:prstGeom>
          <a:solidFill>
            <a:schemeClr val="bg1"/>
          </a:solidFill>
          <a:ln w="25400">
            <a:solidFill>
              <a:srgbClr val="78D3FC"/>
            </a:solidFill>
          </a:ln>
          <a:effectLst>
            <a:outerShdw blurRad="503684" dist="38100" dir="5400000" sx="101000" sy="101000" algn="t" rotWithShape="0">
              <a:schemeClr val="accent5">
                <a:lumMod val="50000"/>
                <a:alpha val="24407"/>
              </a:schemeClr>
            </a:outerShdw>
          </a:effectLst>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ontserrat" panose="00000500000000000000" pitchFamily="2" charset="0"/>
            </a:endParaRPr>
          </a:p>
        </p:txBody>
      </p:sp>
      <p:pic>
        <p:nvPicPr>
          <p:cNvPr id="13" name="Graphic 12" descr="Científico">
            <a:extLst>
              <a:ext uri="{FF2B5EF4-FFF2-40B4-BE49-F238E27FC236}">
                <a16:creationId xmlns:a16="http://schemas.microsoft.com/office/drawing/2014/main" id="{F299A5AF-424B-F1DB-C75C-B509E5D9C640}"/>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48800" y="2118368"/>
            <a:ext cx="343869" cy="343869"/>
          </a:xfrm>
          <a:prstGeom prst="rect">
            <a:avLst/>
          </a:prstGeom>
        </p:spPr>
      </p:pic>
      <p:sp>
        <p:nvSpPr>
          <p:cNvPr id="17" name="CuadroTexto 20">
            <a:extLst>
              <a:ext uri="{FF2B5EF4-FFF2-40B4-BE49-F238E27FC236}">
                <a16:creationId xmlns:a16="http://schemas.microsoft.com/office/drawing/2014/main" id="{8EE849D1-0294-B5BB-71D6-48C7A82685D3}"/>
              </a:ext>
            </a:extLst>
          </p:cNvPr>
          <p:cNvSpPr txBox="1"/>
          <p:nvPr/>
        </p:nvSpPr>
        <p:spPr>
          <a:xfrm>
            <a:off x="640421" y="411152"/>
            <a:ext cx="4444599" cy="531556"/>
          </a:xfrm>
          <a:prstGeom prst="rect">
            <a:avLst/>
          </a:prstGeom>
          <a:noFill/>
        </p:spPr>
        <p:txBody>
          <a:bodyPr wrap="square" lIns="0" tIns="0" rIns="0" bIns="0">
            <a:spAutoFit/>
          </a:bodyPr>
          <a:lstStyle/>
          <a:p>
            <a:pPr lvl="0">
              <a:lnSpc>
                <a:spcPts val="4400"/>
              </a:lnSpc>
              <a:defRPr/>
            </a:pPr>
            <a:r>
              <a:rPr lang="es-ES" sz="3200" b="1" dirty="0">
                <a:solidFill>
                  <a:srgbClr val="313EC3"/>
                </a:solidFill>
                <a:latin typeface="Montserrat" panose="00000500000000000000" pitchFamily="2" charset="0"/>
                <a:cs typeface="Segoe UI" panose="020B0502040204020203" pitchFamily="34" charset="0"/>
              </a:rPr>
              <a:t>5. Estado del Arte</a:t>
            </a:r>
          </a:p>
        </p:txBody>
      </p:sp>
      <p:pic>
        <p:nvPicPr>
          <p:cNvPr id="26" name="Graphic 12" descr="Científico">
            <a:extLst>
              <a:ext uri="{FF2B5EF4-FFF2-40B4-BE49-F238E27FC236}">
                <a16:creationId xmlns:a16="http://schemas.microsoft.com/office/drawing/2014/main" id="{2AC405D1-0998-49EC-8661-D411AE120736}"/>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05526" y="2124888"/>
            <a:ext cx="343869" cy="343869"/>
          </a:xfrm>
          <a:prstGeom prst="rect">
            <a:avLst/>
          </a:prstGeom>
        </p:spPr>
      </p:pic>
      <p:sp>
        <p:nvSpPr>
          <p:cNvPr id="27" name="TextBox 8">
            <a:extLst>
              <a:ext uri="{FF2B5EF4-FFF2-40B4-BE49-F238E27FC236}">
                <a16:creationId xmlns:a16="http://schemas.microsoft.com/office/drawing/2014/main" id="{BAAFDC9D-FB05-4990-BEAD-4CA7BD5CABC4}"/>
              </a:ext>
            </a:extLst>
          </p:cNvPr>
          <p:cNvSpPr txBox="1"/>
          <p:nvPr/>
        </p:nvSpPr>
        <p:spPr>
          <a:xfrm>
            <a:off x="4057053" y="2139071"/>
            <a:ext cx="2288854" cy="646331"/>
          </a:xfrm>
          <a:prstGeom prst="rect">
            <a:avLst/>
          </a:prstGeom>
          <a:noFill/>
        </p:spPr>
        <p:txBody>
          <a:bodyPr wrap="square">
            <a:spAutoFit/>
          </a:bodyPr>
          <a:lstStyle/>
          <a:p>
            <a:pPr lvl="0">
              <a:defRPr/>
            </a:pPr>
            <a:r>
              <a:rPr lang="es-ES" b="1" dirty="0">
                <a:solidFill>
                  <a:srgbClr val="313EC3"/>
                </a:solidFill>
                <a:latin typeface="Montserrat" panose="00000500000000000000" pitchFamily="2" charset="0"/>
                <a:cs typeface="Segoe UI" panose="020B0502040204020203" pitchFamily="34" charset="0"/>
              </a:rPr>
              <a:t>Maronna</a:t>
            </a:r>
          </a:p>
          <a:p>
            <a:pPr lvl="0">
              <a:defRPr/>
            </a:pPr>
            <a:r>
              <a:rPr lang="es-ES" b="1" dirty="0">
                <a:solidFill>
                  <a:srgbClr val="313EC3"/>
                </a:solidFill>
                <a:latin typeface="Montserrat" panose="00000500000000000000" pitchFamily="2" charset="0"/>
                <a:cs typeface="Segoe UI" panose="020B0502040204020203" pitchFamily="34" charset="0"/>
              </a:rPr>
              <a:t>y Yohai</a:t>
            </a:r>
            <a:endParaRPr kumimoji="0" lang="es-CO" sz="1800" b="1" i="0" u="none" strike="noStrike" kern="1200" cap="none" spc="0" normalizeH="0" baseline="0" noProof="0" dirty="0">
              <a:ln>
                <a:noFill/>
              </a:ln>
              <a:solidFill>
                <a:srgbClr val="313EC3"/>
              </a:solidFill>
              <a:effectLst/>
              <a:uLnTx/>
              <a:uFillTx/>
              <a:latin typeface="Montserrat" panose="00000500000000000000" pitchFamily="2" charset="0"/>
              <a:cs typeface="Segoe UI" panose="020B0502040204020203" pitchFamily="34" charset="0"/>
            </a:endParaRPr>
          </a:p>
        </p:txBody>
      </p:sp>
      <p:sp>
        <p:nvSpPr>
          <p:cNvPr id="28" name="Marcador de contenido 2">
            <a:extLst>
              <a:ext uri="{FF2B5EF4-FFF2-40B4-BE49-F238E27FC236}">
                <a16:creationId xmlns:a16="http://schemas.microsoft.com/office/drawing/2014/main" id="{BBA3A1E0-F324-4D9B-A2B5-CEBE5AB789E8}"/>
              </a:ext>
            </a:extLst>
          </p:cNvPr>
          <p:cNvSpPr txBox="1">
            <a:spLocks/>
          </p:cNvSpPr>
          <p:nvPr/>
        </p:nvSpPr>
        <p:spPr>
          <a:xfrm>
            <a:off x="2788358" y="2922960"/>
            <a:ext cx="2142602" cy="2572619"/>
          </a:xfrm>
          <a:prstGeom prst="rect">
            <a:avLst/>
          </a:prstGeom>
        </p:spPr>
        <p:txBody>
          <a:bodyPr vert="horz" lIns="0" tIns="0" rIns="0" bIns="0" rtlCol="0">
            <a:normAutofit lnSpcReduction="10000"/>
          </a:bodyPr>
          <a:lstStyle>
            <a:lvl1pPr marL="180000" indent="-180000" algn="l" defTabSz="914400" rtl="0" eaLnBrk="1" latinLnBrk="0" hangingPunct="1">
              <a:lnSpc>
                <a:spcPct val="90000"/>
              </a:lnSpc>
              <a:spcBef>
                <a:spcPts val="1000"/>
              </a:spcBef>
              <a:buFont typeface="Arial" panose="020B0604020202020204" pitchFamily="34" charset="0"/>
              <a:buChar char="•"/>
              <a:defRPr sz="1400" kern="1200">
                <a:solidFill>
                  <a:schemeClr val="accent5"/>
                </a:solidFill>
                <a:latin typeface="+mn-lt"/>
                <a:ea typeface="+mn-ea"/>
                <a:cs typeface="+mn-cs"/>
              </a:defRPr>
            </a:lvl1pPr>
            <a:lvl2pPr marL="360000" indent="-180000" algn="l" defTabSz="914400" rtl="0" eaLnBrk="1" latinLnBrk="0" hangingPunct="1">
              <a:lnSpc>
                <a:spcPct val="90000"/>
              </a:lnSpc>
              <a:spcBef>
                <a:spcPts val="500"/>
              </a:spcBef>
              <a:buFont typeface="Arial" panose="020B0604020202020204" pitchFamily="34" charset="0"/>
              <a:buChar char="•"/>
              <a:defRPr sz="1400" kern="1200">
                <a:solidFill>
                  <a:schemeClr val="accent5"/>
                </a:solidFill>
                <a:latin typeface="+mn-lt"/>
                <a:ea typeface="+mn-ea"/>
                <a:cs typeface="+mn-cs"/>
              </a:defRPr>
            </a:lvl2pPr>
            <a:lvl3pPr marL="540000" indent="-180000" algn="l" defTabSz="914400" rtl="0" eaLnBrk="1" latinLnBrk="0" hangingPunct="1">
              <a:lnSpc>
                <a:spcPct val="90000"/>
              </a:lnSpc>
              <a:spcBef>
                <a:spcPts val="500"/>
              </a:spcBef>
              <a:buFont typeface="Arial" panose="020B0604020202020204" pitchFamily="34" charset="0"/>
              <a:buChar char="•"/>
              <a:defRPr sz="1400" kern="1200">
                <a:solidFill>
                  <a:schemeClr val="accent5"/>
                </a:solidFill>
                <a:latin typeface="+mn-lt"/>
                <a:ea typeface="+mn-ea"/>
                <a:cs typeface="+mn-cs"/>
              </a:defRPr>
            </a:lvl3pPr>
            <a:lvl4pPr marL="720000" indent="-180000" algn="l" defTabSz="914400" rtl="0" eaLnBrk="1" latinLnBrk="0" hangingPunct="1">
              <a:lnSpc>
                <a:spcPct val="90000"/>
              </a:lnSpc>
              <a:spcBef>
                <a:spcPts val="500"/>
              </a:spcBef>
              <a:buFont typeface="Arial" panose="020B0604020202020204" pitchFamily="34" charset="0"/>
              <a:buChar char="•"/>
              <a:defRPr sz="1400" kern="1200">
                <a:solidFill>
                  <a:schemeClr val="accent5"/>
                </a:solidFill>
                <a:latin typeface="+mn-lt"/>
                <a:ea typeface="+mn-ea"/>
                <a:cs typeface="+mn-cs"/>
              </a:defRPr>
            </a:lvl4pPr>
            <a:lvl5pPr marL="900000" indent="-180000" algn="l" defTabSz="914400" rtl="0" eaLnBrk="1" latinLnBrk="0" hangingPunct="1">
              <a:lnSpc>
                <a:spcPct val="90000"/>
              </a:lnSpc>
              <a:spcBef>
                <a:spcPts val="500"/>
              </a:spcBef>
              <a:buFont typeface="Arial" panose="020B0604020202020204" pitchFamily="34" charset="0"/>
              <a:buChar char="•"/>
              <a:defRPr sz="1400" kern="1200">
                <a:solidFill>
                  <a:schemeClr val="accent5"/>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ctr">
              <a:lnSpc>
                <a:spcPct val="110000"/>
              </a:lnSpc>
              <a:buNone/>
              <a:defRPr/>
            </a:pPr>
            <a:r>
              <a:rPr lang="es-ES" sz="1800" dirty="0">
                <a:solidFill>
                  <a:schemeClr val="tx1"/>
                </a:solidFill>
                <a:latin typeface="Montserrat" panose="00000500000000000000" pitchFamily="2" charset="0"/>
                <a:cs typeface="Segoe UI Light" panose="020B0502040204020203" pitchFamily="34" charset="0"/>
              </a:rPr>
              <a:t>Estudian el estimador robusto multivariado Stahel-Donoho, destacando su alta robustez, eficiencia y consistencia en la detección y estimación de valores atípicos en datos contaminados.</a:t>
            </a:r>
            <a:endParaRPr kumimoji="0" lang="es-CO" sz="1800" b="0" i="0" u="none" strike="noStrike" kern="1200" cap="none" spc="0" normalizeH="0" baseline="0" noProof="0" dirty="0">
              <a:ln>
                <a:noFill/>
              </a:ln>
              <a:solidFill>
                <a:schemeClr val="tx1"/>
              </a:solidFill>
              <a:effectLst/>
              <a:uLnTx/>
              <a:uFillTx/>
              <a:latin typeface="Montserrat" panose="00000500000000000000" pitchFamily="2" charset="0"/>
              <a:cs typeface="Segoe UI Light" panose="020B0502040204020203" pitchFamily="34" charset="0"/>
            </a:endParaRPr>
          </a:p>
        </p:txBody>
      </p:sp>
      <p:sp>
        <p:nvSpPr>
          <p:cNvPr id="29" name="Gráfico 13">
            <a:extLst>
              <a:ext uri="{FF2B5EF4-FFF2-40B4-BE49-F238E27FC236}">
                <a16:creationId xmlns:a16="http://schemas.microsoft.com/office/drawing/2014/main" id="{4E498D8F-F474-4739-A159-8467755731FD}"/>
              </a:ext>
            </a:extLst>
          </p:cNvPr>
          <p:cNvSpPr>
            <a:spLocks noChangeAspect="1"/>
          </p:cNvSpPr>
          <p:nvPr/>
        </p:nvSpPr>
        <p:spPr>
          <a:xfrm>
            <a:off x="3909200" y="2205702"/>
            <a:ext cx="180000" cy="180000"/>
          </a:xfrm>
          <a:custGeom>
            <a:avLst/>
            <a:gdLst>
              <a:gd name="connsiteX0" fmla="*/ 763510 w 763510"/>
              <a:gd name="connsiteY0" fmla="*/ 381755 h 763510"/>
              <a:gd name="connsiteX1" fmla="*/ 381755 w 763510"/>
              <a:gd name="connsiteY1" fmla="*/ 763510 h 763510"/>
              <a:gd name="connsiteX2" fmla="*/ 0 w 763510"/>
              <a:gd name="connsiteY2" fmla="*/ 381755 h 763510"/>
              <a:gd name="connsiteX3" fmla="*/ 381755 w 763510"/>
              <a:gd name="connsiteY3" fmla="*/ 0 h 763510"/>
              <a:gd name="connsiteX4" fmla="*/ 763510 w 763510"/>
              <a:gd name="connsiteY4" fmla="*/ 381755 h 7635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3510" h="763510">
                <a:moveTo>
                  <a:pt x="763510" y="381755"/>
                </a:moveTo>
                <a:cubicBezTo>
                  <a:pt x="763510" y="592593"/>
                  <a:pt x="592593" y="763510"/>
                  <a:pt x="381755" y="763510"/>
                </a:cubicBezTo>
                <a:cubicBezTo>
                  <a:pt x="170918" y="763510"/>
                  <a:pt x="0" y="592593"/>
                  <a:pt x="0" y="381755"/>
                </a:cubicBezTo>
                <a:cubicBezTo>
                  <a:pt x="0" y="170918"/>
                  <a:pt x="170918" y="0"/>
                  <a:pt x="381755" y="0"/>
                </a:cubicBezTo>
                <a:cubicBezTo>
                  <a:pt x="592593" y="0"/>
                  <a:pt x="763510" y="170918"/>
                  <a:pt x="763510" y="381755"/>
                </a:cubicBezTo>
                <a:close/>
              </a:path>
            </a:pathLst>
          </a:custGeom>
          <a:solidFill>
            <a:schemeClr val="accent5"/>
          </a:solidFill>
          <a:ln w="38100" cap="flat">
            <a:solidFill>
              <a:srgbClr val="F0E7E1"/>
            </a:solidFill>
            <a:prstDash val="solid"/>
            <a:miter/>
          </a:ln>
          <a:effectLst>
            <a:outerShdw blurRad="63500" sx="102000" sy="102000" algn="ctr" rotWithShape="0">
              <a:schemeClr val="accent5">
                <a:alpha val="16000"/>
              </a:scheme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2400" b="1" i="0" u="none" strike="noStrike" kern="1200" cap="none" spc="0" normalizeH="0" baseline="0" noProof="0" dirty="0">
              <a:ln>
                <a:noFill/>
              </a:ln>
              <a:solidFill>
                <a:srgbClr val="00AABD"/>
              </a:solidFill>
              <a:effectLst/>
              <a:uLnTx/>
              <a:uFillTx/>
              <a:latin typeface="Montserrat" panose="00000500000000000000" pitchFamily="2" charset="0"/>
            </a:endParaRPr>
          </a:p>
        </p:txBody>
      </p:sp>
      <p:sp>
        <p:nvSpPr>
          <p:cNvPr id="30" name="Gráfico 13">
            <a:extLst>
              <a:ext uri="{FF2B5EF4-FFF2-40B4-BE49-F238E27FC236}">
                <a16:creationId xmlns:a16="http://schemas.microsoft.com/office/drawing/2014/main" id="{20659026-A5DF-4D2F-9F30-485E3348256C}"/>
              </a:ext>
            </a:extLst>
          </p:cNvPr>
          <p:cNvSpPr>
            <a:spLocks noChangeAspect="1"/>
          </p:cNvSpPr>
          <p:nvPr/>
        </p:nvSpPr>
        <p:spPr>
          <a:xfrm>
            <a:off x="3337884" y="1817634"/>
            <a:ext cx="180000" cy="180000"/>
          </a:xfrm>
          <a:custGeom>
            <a:avLst/>
            <a:gdLst>
              <a:gd name="connsiteX0" fmla="*/ 763510 w 763510"/>
              <a:gd name="connsiteY0" fmla="*/ 381755 h 763510"/>
              <a:gd name="connsiteX1" fmla="*/ 381755 w 763510"/>
              <a:gd name="connsiteY1" fmla="*/ 763510 h 763510"/>
              <a:gd name="connsiteX2" fmla="*/ 0 w 763510"/>
              <a:gd name="connsiteY2" fmla="*/ 381755 h 763510"/>
              <a:gd name="connsiteX3" fmla="*/ 381755 w 763510"/>
              <a:gd name="connsiteY3" fmla="*/ 0 h 763510"/>
              <a:gd name="connsiteX4" fmla="*/ 763510 w 763510"/>
              <a:gd name="connsiteY4" fmla="*/ 381755 h 7635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3510" h="763510">
                <a:moveTo>
                  <a:pt x="763510" y="381755"/>
                </a:moveTo>
                <a:cubicBezTo>
                  <a:pt x="763510" y="592593"/>
                  <a:pt x="592593" y="763510"/>
                  <a:pt x="381755" y="763510"/>
                </a:cubicBezTo>
                <a:cubicBezTo>
                  <a:pt x="170918" y="763510"/>
                  <a:pt x="0" y="592593"/>
                  <a:pt x="0" y="381755"/>
                </a:cubicBezTo>
                <a:cubicBezTo>
                  <a:pt x="0" y="170918"/>
                  <a:pt x="170918" y="0"/>
                  <a:pt x="381755" y="0"/>
                </a:cubicBezTo>
                <a:cubicBezTo>
                  <a:pt x="592593" y="0"/>
                  <a:pt x="763510" y="170918"/>
                  <a:pt x="763510" y="381755"/>
                </a:cubicBezTo>
                <a:close/>
              </a:path>
            </a:pathLst>
          </a:custGeom>
          <a:solidFill>
            <a:schemeClr val="bg1"/>
          </a:solidFill>
          <a:ln w="38100" cap="flat">
            <a:solidFill>
              <a:srgbClr val="78D3FC"/>
            </a:solidFill>
            <a:prstDash val="solid"/>
            <a:miter/>
          </a:ln>
          <a:effectLst>
            <a:outerShdw blurRad="63500" sx="102000" sy="102000" algn="ctr" rotWithShape="0">
              <a:schemeClr val="accent5">
                <a:alpha val="16000"/>
              </a:scheme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2400" b="1" i="0" u="none" strike="noStrike" kern="1200" cap="none" spc="0" normalizeH="0" baseline="0" noProof="0" dirty="0">
              <a:ln>
                <a:noFill/>
              </a:ln>
              <a:solidFill>
                <a:srgbClr val="00AABD"/>
              </a:solidFill>
              <a:effectLst/>
              <a:uLnTx/>
              <a:uFillTx/>
              <a:latin typeface="Montserrat" panose="00000500000000000000" pitchFamily="2" charset="0"/>
            </a:endParaRPr>
          </a:p>
        </p:txBody>
      </p:sp>
      <p:sp>
        <p:nvSpPr>
          <p:cNvPr id="31" name="Rounded Rectangle 20">
            <a:extLst>
              <a:ext uri="{FF2B5EF4-FFF2-40B4-BE49-F238E27FC236}">
                <a16:creationId xmlns:a16="http://schemas.microsoft.com/office/drawing/2014/main" id="{B0F96D73-3622-409D-ABF8-BD995A00D2DC}"/>
              </a:ext>
            </a:extLst>
          </p:cNvPr>
          <p:cNvSpPr/>
          <p:nvPr/>
        </p:nvSpPr>
        <p:spPr>
          <a:xfrm>
            <a:off x="3113270" y="2012585"/>
            <a:ext cx="629228" cy="629467"/>
          </a:xfrm>
          <a:prstGeom prst="roundRect">
            <a:avLst>
              <a:gd name="adj" fmla="val 50000"/>
            </a:avLst>
          </a:prstGeom>
          <a:solidFill>
            <a:schemeClr val="bg1"/>
          </a:solidFill>
          <a:ln w="25400">
            <a:solidFill>
              <a:srgbClr val="78D3FC"/>
            </a:solidFill>
          </a:ln>
          <a:effectLst>
            <a:outerShdw blurRad="503684" dist="38100" dir="5400000" sx="101000" sy="101000" algn="t" rotWithShape="0">
              <a:schemeClr val="accent5">
                <a:lumMod val="50000"/>
                <a:alpha val="24407"/>
              </a:schemeClr>
            </a:outerShdw>
          </a:effectLst>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ontserrat" panose="00000500000000000000" pitchFamily="2" charset="0"/>
            </a:endParaRPr>
          </a:p>
        </p:txBody>
      </p:sp>
      <p:pic>
        <p:nvPicPr>
          <p:cNvPr id="32" name="Graphic 12" descr="Científico">
            <a:extLst>
              <a:ext uri="{FF2B5EF4-FFF2-40B4-BE49-F238E27FC236}">
                <a16:creationId xmlns:a16="http://schemas.microsoft.com/office/drawing/2014/main" id="{3F07B9E1-F42E-452E-BF5B-C95F34929AFA}"/>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369972" y="2109182"/>
            <a:ext cx="343869" cy="343869"/>
          </a:xfrm>
          <a:prstGeom prst="rect">
            <a:avLst/>
          </a:prstGeom>
        </p:spPr>
      </p:pic>
      <p:pic>
        <p:nvPicPr>
          <p:cNvPr id="33" name="Graphic 12" descr="Científico">
            <a:extLst>
              <a:ext uri="{FF2B5EF4-FFF2-40B4-BE49-F238E27FC236}">
                <a16:creationId xmlns:a16="http://schemas.microsoft.com/office/drawing/2014/main" id="{CBC7E24C-2440-4A73-8867-3FBBD6026F9E}"/>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126698" y="2115702"/>
            <a:ext cx="343869" cy="343869"/>
          </a:xfrm>
          <a:prstGeom prst="rect">
            <a:avLst/>
          </a:prstGeom>
        </p:spPr>
      </p:pic>
      <p:sp>
        <p:nvSpPr>
          <p:cNvPr id="40" name="TextBox 8">
            <a:extLst>
              <a:ext uri="{FF2B5EF4-FFF2-40B4-BE49-F238E27FC236}">
                <a16:creationId xmlns:a16="http://schemas.microsoft.com/office/drawing/2014/main" id="{A942D44F-BC6B-4BC8-8FD0-0F231A32B5D6}"/>
              </a:ext>
            </a:extLst>
          </p:cNvPr>
          <p:cNvSpPr txBox="1"/>
          <p:nvPr/>
        </p:nvSpPr>
        <p:spPr>
          <a:xfrm>
            <a:off x="6431658" y="2050664"/>
            <a:ext cx="1560330" cy="923330"/>
          </a:xfrm>
          <a:prstGeom prst="rect">
            <a:avLst/>
          </a:prstGeom>
          <a:noFill/>
        </p:spPr>
        <p:txBody>
          <a:bodyPr wrap="square">
            <a:spAutoFit/>
          </a:bodyPr>
          <a:lstStyle/>
          <a:p>
            <a:pPr lvl="0">
              <a:defRPr/>
            </a:pPr>
            <a:r>
              <a:rPr lang="es-ES" b="1" dirty="0">
                <a:solidFill>
                  <a:srgbClr val="313EC3"/>
                </a:solidFill>
                <a:latin typeface="Montserrat" panose="00000500000000000000" pitchFamily="2" charset="0"/>
                <a:cs typeface="Segoe UI" panose="020B0502040204020203" pitchFamily="34" charset="0"/>
              </a:rPr>
              <a:t>Brys,</a:t>
            </a:r>
          </a:p>
          <a:p>
            <a:pPr lvl="0">
              <a:defRPr/>
            </a:pPr>
            <a:r>
              <a:rPr lang="es-ES" b="1" dirty="0">
                <a:solidFill>
                  <a:srgbClr val="313EC3"/>
                </a:solidFill>
                <a:latin typeface="Montserrat" panose="00000500000000000000" pitchFamily="2" charset="0"/>
                <a:cs typeface="Segoe UI" panose="020B0502040204020203" pitchFamily="34" charset="0"/>
              </a:rPr>
              <a:t>Hubert y Struyf</a:t>
            </a:r>
            <a:endParaRPr kumimoji="0" lang="es-CO" sz="1800" b="1" i="0" u="none" strike="noStrike" kern="1200" cap="none" spc="0" normalizeH="0" baseline="0" noProof="0" dirty="0">
              <a:ln>
                <a:noFill/>
              </a:ln>
              <a:solidFill>
                <a:srgbClr val="313EC3"/>
              </a:solidFill>
              <a:effectLst/>
              <a:uLnTx/>
              <a:uFillTx/>
              <a:latin typeface="Montserrat" panose="00000500000000000000" pitchFamily="2" charset="0"/>
              <a:cs typeface="Segoe UI" panose="020B0502040204020203" pitchFamily="34" charset="0"/>
            </a:endParaRPr>
          </a:p>
        </p:txBody>
      </p:sp>
      <p:sp>
        <p:nvSpPr>
          <p:cNvPr id="41" name="Marcador de contenido 2">
            <a:extLst>
              <a:ext uri="{FF2B5EF4-FFF2-40B4-BE49-F238E27FC236}">
                <a16:creationId xmlns:a16="http://schemas.microsoft.com/office/drawing/2014/main" id="{B400119D-4C6B-4ACC-B8D8-A26F37E99599}"/>
              </a:ext>
            </a:extLst>
          </p:cNvPr>
          <p:cNvSpPr txBox="1">
            <a:spLocks/>
          </p:cNvSpPr>
          <p:nvPr/>
        </p:nvSpPr>
        <p:spPr>
          <a:xfrm>
            <a:off x="5097662" y="2999679"/>
            <a:ext cx="2142602" cy="3636568"/>
          </a:xfrm>
          <a:prstGeom prst="rect">
            <a:avLst/>
          </a:prstGeom>
        </p:spPr>
        <p:txBody>
          <a:bodyPr vert="horz" lIns="0" tIns="0" rIns="0" bIns="0" rtlCol="0">
            <a:normAutofit/>
          </a:bodyPr>
          <a:lstStyle>
            <a:lvl1pPr marL="180000" indent="-180000" algn="l" defTabSz="914400" rtl="0" eaLnBrk="1" latinLnBrk="0" hangingPunct="1">
              <a:lnSpc>
                <a:spcPct val="90000"/>
              </a:lnSpc>
              <a:spcBef>
                <a:spcPts val="1000"/>
              </a:spcBef>
              <a:buFont typeface="Arial" panose="020B0604020202020204" pitchFamily="34" charset="0"/>
              <a:buChar char="•"/>
              <a:defRPr sz="1400" kern="1200">
                <a:solidFill>
                  <a:schemeClr val="accent5"/>
                </a:solidFill>
                <a:latin typeface="+mn-lt"/>
                <a:ea typeface="+mn-ea"/>
                <a:cs typeface="+mn-cs"/>
              </a:defRPr>
            </a:lvl1pPr>
            <a:lvl2pPr marL="360000" indent="-180000" algn="l" defTabSz="914400" rtl="0" eaLnBrk="1" latinLnBrk="0" hangingPunct="1">
              <a:lnSpc>
                <a:spcPct val="90000"/>
              </a:lnSpc>
              <a:spcBef>
                <a:spcPts val="500"/>
              </a:spcBef>
              <a:buFont typeface="Arial" panose="020B0604020202020204" pitchFamily="34" charset="0"/>
              <a:buChar char="•"/>
              <a:defRPr sz="1400" kern="1200">
                <a:solidFill>
                  <a:schemeClr val="accent5"/>
                </a:solidFill>
                <a:latin typeface="+mn-lt"/>
                <a:ea typeface="+mn-ea"/>
                <a:cs typeface="+mn-cs"/>
              </a:defRPr>
            </a:lvl2pPr>
            <a:lvl3pPr marL="540000" indent="-180000" algn="l" defTabSz="914400" rtl="0" eaLnBrk="1" latinLnBrk="0" hangingPunct="1">
              <a:lnSpc>
                <a:spcPct val="90000"/>
              </a:lnSpc>
              <a:spcBef>
                <a:spcPts val="500"/>
              </a:spcBef>
              <a:buFont typeface="Arial" panose="020B0604020202020204" pitchFamily="34" charset="0"/>
              <a:buChar char="•"/>
              <a:defRPr sz="1400" kern="1200">
                <a:solidFill>
                  <a:schemeClr val="accent5"/>
                </a:solidFill>
                <a:latin typeface="+mn-lt"/>
                <a:ea typeface="+mn-ea"/>
                <a:cs typeface="+mn-cs"/>
              </a:defRPr>
            </a:lvl3pPr>
            <a:lvl4pPr marL="720000" indent="-180000" algn="l" defTabSz="914400" rtl="0" eaLnBrk="1" latinLnBrk="0" hangingPunct="1">
              <a:lnSpc>
                <a:spcPct val="90000"/>
              </a:lnSpc>
              <a:spcBef>
                <a:spcPts val="500"/>
              </a:spcBef>
              <a:buFont typeface="Arial" panose="020B0604020202020204" pitchFamily="34" charset="0"/>
              <a:buChar char="•"/>
              <a:defRPr sz="1400" kern="1200">
                <a:solidFill>
                  <a:schemeClr val="accent5"/>
                </a:solidFill>
                <a:latin typeface="+mn-lt"/>
                <a:ea typeface="+mn-ea"/>
                <a:cs typeface="+mn-cs"/>
              </a:defRPr>
            </a:lvl4pPr>
            <a:lvl5pPr marL="900000" indent="-180000" algn="l" defTabSz="914400" rtl="0" eaLnBrk="1" latinLnBrk="0" hangingPunct="1">
              <a:lnSpc>
                <a:spcPct val="90000"/>
              </a:lnSpc>
              <a:spcBef>
                <a:spcPts val="500"/>
              </a:spcBef>
              <a:buFont typeface="Arial" panose="020B0604020202020204" pitchFamily="34" charset="0"/>
              <a:buChar char="•"/>
              <a:defRPr sz="1400" kern="1200">
                <a:solidFill>
                  <a:schemeClr val="accent5"/>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ctr">
              <a:lnSpc>
                <a:spcPct val="110000"/>
              </a:lnSpc>
              <a:buNone/>
              <a:defRPr/>
            </a:pPr>
            <a:r>
              <a:rPr lang="es-ES" sz="1800" dirty="0">
                <a:solidFill>
                  <a:schemeClr val="tx1"/>
                </a:solidFill>
                <a:latin typeface="Montserrat" panose="00000500000000000000" pitchFamily="2" charset="0"/>
                <a:cs typeface="Segoe UI Light" panose="020B0502040204020203" pitchFamily="34" charset="0"/>
              </a:rPr>
              <a:t>Presentan una medida robusta de asimetría, resistente a outliers, que mejora la precisión en datos sesgados en comparación con las medidas tradicionales.</a:t>
            </a:r>
            <a:endParaRPr kumimoji="0" lang="es-CO" sz="1800" b="0" i="0" u="none" strike="noStrike" kern="1200" cap="none" spc="0" normalizeH="0" baseline="0" noProof="0" dirty="0">
              <a:ln>
                <a:noFill/>
              </a:ln>
              <a:solidFill>
                <a:schemeClr val="tx1"/>
              </a:solidFill>
              <a:effectLst/>
              <a:uLnTx/>
              <a:uFillTx/>
              <a:latin typeface="Montserrat" panose="00000500000000000000" pitchFamily="2" charset="0"/>
              <a:cs typeface="Segoe UI Light" panose="020B0502040204020203" pitchFamily="34" charset="0"/>
            </a:endParaRPr>
          </a:p>
        </p:txBody>
      </p:sp>
      <p:sp>
        <p:nvSpPr>
          <p:cNvPr id="42" name="Gráfico 13">
            <a:extLst>
              <a:ext uri="{FF2B5EF4-FFF2-40B4-BE49-F238E27FC236}">
                <a16:creationId xmlns:a16="http://schemas.microsoft.com/office/drawing/2014/main" id="{D8DDD244-C476-4462-8B83-2B48A30933B6}"/>
              </a:ext>
            </a:extLst>
          </p:cNvPr>
          <p:cNvSpPr>
            <a:spLocks noChangeAspect="1"/>
          </p:cNvSpPr>
          <p:nvPr/>
        </p:nvSpPr>
        <p:spPr>
          <a:xfrm>
            <a:off x="6283746" y="2214888"/>
            <a:ext cx="180000" cy="180000"/>
          </a:xfrm>
          <a:custGeom>
            <a:avLst/>
            <a:gdLst>
              <a:gd name="connsiteX0" fmla="*/ 763510 w 763510"/>
              <a:gd name="connsiteY0" fmla="*/ 381755 h 763510"/>
              <a:gd name="connsiteX1" fmla="*/ 381755 w 763510"/>
              <a:gd name="connsiteY1" fmla="*/ 763510 h 763510"/>
              <a:gd name="connsiteX2" fmla="*/ 0 w 763510"/>
              <a:gd name="connsiteY2" fmla="*/ 381755 h 763510"/>
              <a:gd name="connsiteX3" fmla="*/ 381755 w 763510"/>
              <a:gd name="connsiteY3" fmla="*/ 0 h 763510"/>
              <a:gd name="connsiteX4" fmla="*/ 763510 w 763510"/>
              <a:gd name="connsiteY4" fmla="*/ 381755 h 7635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3510" h="763510">
                <a:moveTo>
                  <a:pt x="763510" y="381755"/>
                </a:moveTo>
                <a:cubicBezTo>
                  <a:pt x="763510" y="592593"/>
                  <a:pt x="592593" y="763510"/>
                  <a:pt x="381755" y="763510"/>
                </a:cubicBezTo>
                <a:cubicBezTo>
                  <a:pt x="170918" y="763510"/>
                  <a:pt x="0" y="592593"/>
                  <a:pt x="0" y="381755"/>
                </a:cubicBezTo>
                <a:cubicBezTo>
                  <a:pt x="0" y="170918"/>
                  <a:pt x="170918" y="0"/>
                  <a:pt x="381755" y="0"/>
                </a:cubicBezTo>
                <a:cubicBezTo>
                  <a:pt x="592593" y="0"/>
                  <a:pt x="763510" y="170918"/>
                  <a:pt x="763510" y="381755"/>
                </a:cubicBezTo>
                <a:close/>
              </a:path>
            </a:pathLst>
          </a:custGeom>
          <a:solidFill>
            <a:schemeClr val="accent5"/>
          </a:solidFill>
          <a:ln w="38100" cap="flat">
            <a:solidFill>
              <a:srgbClr val="F0E7E1"/>
            </a:solidFill>
            <a:prstDash val="solid"/>
            <a:miter/>
          </a:ln>
          <a:effectLst>
            <a:outerShdw blurRad="63500" sx="102000" sy="102000" algn="ctr" rotWithShape="0">
              <a:schemeClr val="accent5">
                <a:alpha val="16000"/>
              </a:scheme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2400" b="1" i="0" u="none" strike="noStrike" kern="1200" cap="none" spc="0" normalizeH="0" baseline="0" noProof="0" dirty="0">
              <a:ln>
                <a:noFill/>
              </a:ln>
              <a:solidFill>
                <a:srgbClr val="00AABD"/>
              </a:solidFill>
              <a:effectLst/>
              <a:uLnTx/>
              <a:uFillTx/>
              <a:latin typeface="Montserrat" panose="00000500000000000000" pitchFamily="2" charset="0"/>
            </a:endParaRPr>
          </a:p>
        </p:txBody>
      </p:sp>
      <p:sp>
        <p:nvSpPr>
          <p:cNvPr id="43" name="Gráfico 13">
            <a:extLst>
              <a:ext uri="{FF2B5EF4-FFF2-40B4-BE49-F238E27FC236}">
                <a16:creationId xmlns:a16="http://schemas.microsoft.com/office/drawing/2014/main" id="{7A9D93E0-97C2-4AA2-8100-458167C0B1B8}"/>
              </a:ext>
            </a:extLst>
          </p:cNvPr>
          <p:cNvSpPr>
            <a:spLocks noChangeAspect="1"/>
          </p:cNvSpPr>
          <p:nvPr/>
        </p:nvSpPr>
        <p:spPr>
          <a:xfrm>
            <a:off x="5712430" y="1826820"/>
            <a:ext cx="180000" cy="180000"/>
          </a:xfrm>
          <a:custGeom>
            <a:avLst/>
            <a:gdLst>
              <a:gd name="connsiteX0" fmla="*/ 763510 w 763510"/>
              <a:gd name="connsiteY0" fmla="*/ 381755 h 763510"/>
              <a:gd name="connsiteX1" fmla="*/ 381755 w 763510"/>
              <a:gd name="connsiteY1" fmla="*/ 763510 h 763510"/>
              <a:gd name="connsiteX2" fmla="*/ 0 w 763510"/>
              <a:gd name="connsiteY2" fmla="*/ 381755 h 763510"/>
              <a:gd name="connsiteX3" fmla="*/ 381755 w 763510"/>
              <a:gd name="connsiteY3" fmla="*/ 0 h 763510"/>
              <a:gd name="connsiteX4" fmla="*/ 763510 w 763510"/>
              <a:gd name="connsiteY4" fmla="*/ 381755 h 7635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3510" h="763510">
                <a:moveTo>
                  <a:pt x="763510" y="381755"/>
                </a:moveTo>
                <a:cubicBezTo>
                  <a:pt x="763510" y="592593"/>
                  <a:pt x="592593" y="763510"/>
                  <a:pt x="381755" y="763510"/>
                </a:cubicBezTo>
                <a:cubicBezTo>
                  <a:pt x="170918" y="763510"/>
                  <a:pt x="0" y="592593"/>
                  <a:pt x="0" y="381755"/>
                </a:cubicBezTo>
                <a:cubicBezTo>
                  <a:pt x="0" y="170918"/>
                  <a:pt x="170918" y="0"/>
                  <a:pt x="381755" y="0"/>
                </a:cubicBezTo>
                <a:cubicBezTo>
                  <a:pt x="592593" y="0"/>
                  <a:pt x="763510" y="170918"/>
                  <a:pt x="763510" y="381755"/>
                </a:cubicBezTo>
                <a:close/>
              </a:path>
            </a:pathLst>
          </a:custGeom>
          <a:solidFill>
            <a:schemeClr val="bg1"/>
          </a:solidFill>
          <a:ln w="38100" cap="flat">
            <a:solidFill>
              <a:srgbClr val="78D3FC"/>
            </a:solidFill>
            <a:prstDash val="solid"/>
            <a:miter/>
          </a:ln>
          <a:effectLst>
            <a:outerShdw blurRad="63500" sx="102000" sy="102000" algn="ctr" rotWithShape="0">
              <a:schemeClr val="accent5">
                <a:alpha val="16000"/>
              </a:scheme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2400" b="1" i="0" u="none" strike="noStrike" kern="1200" cap="none" spc="0" normalizeH="0" baseline="0" noProof="0" dirty="0">
              <a:ln>
                <a:noFill/>
              </a:ln>
              <a:solidFill>
                <a:srgbClr val="00AABD"/>
              </a:solidFill>
              <a:effectLst/>
              <a:uLnTx/>
              <a:uFillTx/>
              <a:latin typeface="Montserrat" panose="00000500000000000000" pitchFamily="2" charset="0"/>
            </a:endParaRPr>
          </a:p>
        </p:txBody>
      </p:sp>
      <p:sp>
        <p:nvSpPr>
          <p:cNvPr id="44" name="Rounded Rectangle 20">
            <a:extLst>
              <a:ext uri="{FF2B5EF4-FFF2-40B4-BE49-F238E27FC236}">
                <a16:creationId xmlns:a16="http://schemas.microsoft.com/office/drawing/2014/main" id="{8193A1BB-21A4-481F-82AE-EBAABD23B789}"/>
              </a:ext>
            </a:extLst>
          </p:cNvPr>
          <p:cNvSpPr/>
          <p:nvPr/>
        </p:nvSpPr>
        <p:spPr>
          <a:xfrm>
            <a:off x="5487816" y="2021771"/>
            <a:ext cx="629228" cy="629467"/>
          </a:xfrm>
          <a:prstGeom prst="roundRect">
            <a:avLst>
              <a:gd name="adj" fmla="val 50000"/>
            </a:avLst>
          </a:prstGeom>
          <a:solidFill>
            <a:schemeClr val="bg1"/>
          </a:solidFill>
          <a:ln w="25400">
            <a:solidFill>
              <a:srgbClr val="78D3FC"/>
            </a:solidFill>
          </a:ln>
          <a:effectLst>
            <a:outerShdw blurRad="503684" dist="38100" dir="5400000" sx="101000" sy="101000" algn="t" rotWithShape="0">
              <a:schemeClr val="accent5">
                <a:lumMod val="50000"/>
                <a:alpha val="24407"/>
              </a:schemeClr>
            </a:outerShdw>
          </a:effectLst>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ontserrat" panose="00000500000000000000" pitchFamily="2" charset="0"/>
            </a:endParaRPr>
          </a:p>
        </p:txBody>
      </p:sp>
      <p:pic>
        <p:nvPicPr>
          <p:cNvPr id="45" name="Graphic 12" descr="Científico">
            <a:extLst>
              <a:ext uri="{FF2B5EF4-FFF2-40B4-BE49-F238E27FC236}">
                <a16:creationId xmlns:a16="http://schemas.microsoft.com/office/drawing/2014/main" id="{57396C4F-4BE3-4CCB-A9F4-D9B0C0E0DD63}"/>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744518" y="2118368"/>
            <a:ext cx="343869" cy="343869"/>
          </a:xfrm>
          <a:prstGeom prst="rect">
            <a:avLst/>
          </a:prstGeom>
        </p:spPr>
      </p:pic>
      <p:pic>
        <p:nvPicPr>
          <p:cNvPr id="46" name="Graphic 12" descr="Científico">
            <a:extLst>
              <a:ext uri="{FF2B5EF4-FFF2-40B4-BE49-F238E27FC236}">
                <a16:creationId xmlns:a16="http://schemas.microsoft.com/office/drawing/2014/main" id="{A8111EF6-ABF6-4FD0-8670-EE798832F9B9}"/>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01244" y="2124888"/>
            <a:ext cx="343869" cy="343869"/>
          </a:xfrm>
          <a:prstGeom prst="rect">
            <a:avLst/>
          </a:prstGeom>
        </p:spPr>
      </p:pic>
      <p:sp>
        <p:nvSpPr>
          <p:cNvPr id="47" name="TextBox 8">
            <a:extLst>
              <a:ext uri="{FF2B5EF4-FFF2-40B4-BE49-F238E27FC236}">
                <a16:creationId xmlns:a16="http://schemas.microsoft.com/office/drawing/2014/main" id="{0202B9E2-00B3-4310-99E4-D60DD523E81A}"/>
              </a:ext>
            </a:extLst>
          </p:cNvPr>
          <p:cNvSpPr txBox="1"/>
          <p:nvPr/>
        </p:nvSpPr>
        <p:spPr>
          <a:xfrm>
            <a:off x="8653971" y="2041478"/>
            <a:ext cx="1560330" cy="646331"/>
          </a:xfrm>
          <a:prstGeom prst="rect">
            <a:avLst/>
          </a:prstGeom>
          <a:noFill/>
        </p:spPr>
        <p:txBody>
          <a:bodyPr wrap="square">
            <a:spAutoFit/>
          </a:bodyPr>
          <a:lstStyle/>
          <a:p>
            <a:pPr lvl="0">
              <a:defRPr/>
            </a:pPr>
            <a:r>
              <a:rPr lang="es-ES" b="1" dirty="0">
                <a:solidFill>
                  <a:srgbClr val="313EC3"/>
                </a:solidFill>
                <a:latin typeface="Montserrat" panose="00000500000000000000" pitchFamily="2" charset="0"/>
                <a:cs typeface="Segoe UI" panose="020B0502040204020203" pitchFamily="34" charset="0"/>
              </a:rPr>
              <a:t>Peña </a:t>
            </a:r>
          </a:p>
          <a:p>
            <a:pPr lvl="0">
              <a:defRPr/>
            </a:pPr>
            <a:r>
              <a:rPr lang="es-ES" b="1" dirty="0">
                <a:solidFill>
                  <a:srgbClr val="313EC3"/>
                </a:solidFill>
                <a:latin typeface="Montserrat" panose="00000500000000000000" pitchFamily="2" charset="0"/>
                <a:cs typeface="Segoe UI" panose="020B0502040204020203" pitchFamily="34" charset="0"/>
              </a:rPr>
              <a:t>y Prieto</a:t>
            </a:r>
            <a:endParaRPr kumimoji="0" lang="es-CO" sz="1800" b="1" i="0" u="none" strike="noStrike" kern="1200" cap="none" spc="0" normalizeH="0" baseline="0" noProof="0" dirty="0">
              <a:ln>
                <a:noFill/>
              </a:ln>
              <a:solidFill>
                <a:srgbClr val="313EC3"/>
              </a:solidFill>
              <a:effectLst/>
              <a:uLnTx/>
              <a:uFillTx/>
              <a:latin typeface="Montserrat" panose="00000500000000000000" pitchFamily="2" charset="0"/>
              <a:cs typeface="Segoe UI" panose="020B0502040204020203" pitchFamily="34" charset="0"/>
            </a:endParaRPr>
          </a:p>
        </p:txBody>
      </p:sp>
      <p:sp>
        <p:nvSpPr>
          <p:cNvPr id="48" name="Marcador de contenido 2">
            <a:extLst>
              <a:ext uri="{FF2B5EF4-FFF2-40B4-BE49-F238E27FC236}">
                <a16:creationId xmlns:a16="http://schemas.microsoft.com/office/drawing/2014/main" id="{2E99637F-F45B-4B99-BEA8-58DD4FCBCFA4}"/>
              </a:ext>
            </a:extLst>
          </p:cNvPr>
          <p:cNvSpPr txBox="1">
            <a:spLocks/>
          </p:cNvSpPr>
          <p:nvPr/>
        </p:nvSpPr>
        <p:spPr>
          <a:xfrm>
            <a:off x="7385217" y="2785402"/>
            <a:ext cx="2142602" cy="3636568"/>
          </a:xfrm>
          <a:prstGeom prst="rect">
            <a:avLst/>
          </a:prstGeom>
        </p:spPr>
        <p:txBody>
          <a:bodyPr vert="horz" lIns="0" tIns="0" rIns="0" bIns="0" rtlCol="0">
            <a:normAutofit/>
          </a:bodyPr>
          <a:lstStyle>
            <a:lvl1pPr marL="180000" indent="-180000" algn="l" defTabSz="914400" rtl="0" eaLnBrk="1" latinLnBrk="0" hangingPunct="1">
              <a:lnSpc>
                <a:spcPct val="90000"/>
              </a:lnSpc>
              <a:spcBef>
                <a:spcPts val="1000"/>
              </a:spcBef>
              <a:buFont typeface="Arial" panose="020B0604020202020204" pitchFamily="34" charset="0"/>
              <a:buChar char="•"/>
              <a:defRPr sz="1400" kern="1200">
                <a:solidFill>
                  <a:schemeClr val="accent5"/>
                </a:solidFill>
                <a:latin typeface="+mn-lt"/>
                <a:ea typeface="+mn-ea"/>
                <a:cs typeface="+mn-cs"/>
              </a:defRPr>
            </a:lvl1pPr>
            <a:lvl2pPr marL="360000" indent="-180000" algn="l" defTabSz="914400" rtl="0" eaLnBrk="1" latinLnBrk="0" hangingPunct="1">
              <a:lnSpc>
                <a:spcPct val="90000"/>
              </a:lnSpc>
              <a:spcBef>
                <a:spcPts val="500"/>
              </a:spcBef>
              <a:buFont typeface="Arial" panose="020B0604020202020204" pitchFamily="34" charset="0"/>
              <a:buChar char="•"/>
              <a:defRPr sz="1400" kern="1200">
                <a:solidFill>
                  <a:schemeClr val="accent5"/>
                </a:solidFill>
                <a:latin typeface="+mn-lt"/>
                <a:ea typeface="+mn-ea"/>
                <a:cs typeface="+mn-cs"/>
              </a:defRPr>
            </a:lvl2pPr>
            <a:lvl3pPr marL="540000" indent="-180000" algn="l" defTabSz="914400" rtl="0" eaLnBrk="1" latinLnBrk="0" hangingPunct="1">
              <a:lnSpc>
                <a:spcPct val="90000"/>
              </a:lnSpc>
              <a:spcBef>
                <a:spcPts val="500"/>
              </a:spcBef>
              <a:buFont typeface="Arial" panose="020B0604020202020204" pitchFamily="34" charset="0"/>
              <a:buChar char="•"/>
              <a:defRPr sz="1400" kern="1200">
                <a:solidFill>
                  <a:schemeClr val="accent5"/>
                </a:solidFill>
                <a:latin typeface="+mn-lt"/>
                <a:ea typeface="+mn-ea"/>
                <a:cs typeface="+mn-cs"/>
              </a:defRPr>
            </a:lvl3pPr>
            <a:lvl4pPr marL="720000" indent="-180000" algn="l" defTabSz="914400" rtl="0" eaLnBrk="1" latinLnBrk="0" hangingPunct="1">
              <a:lnSpc>
                <a:spcPct val="90000"/>
              </a:lnSpc>
              <a:spcBef>
                <a:spcPts val="500"/>
              </a:spcBef>
              <a:buFont typeface="Arial" panose="020B0604020202020204" pitchFamily="34" charset="0"/>
              <a:buChar char="•"/>
              <a:defRPr sz="1400" kern="1200">
                <a:solidFill>
                  <a:schemeClr val="accent5"/>
                </a:solidFill>
                <a:latin typeface="+mn-lt"/>
                <a:ea typeface="+mn-ea"/>
                <a:cs typeface="+mn-cs"/>
              </a:defRPr>
            </a:lvl4pPr>
            <a:lvl5pPr marL="900000" indent="-180000" algn="l" defTabSz="914400" rtl="0" eaLnBrk="1" latinLnBrk="0" hangingPunct="1">
              <a:lnSpc>
                <a:spcPct val="90000"/>
              </a:lnSpc>
              <a:spcBef>
                <a:spcPts val="500"/>
              </a:spcBef>
              <a:buFont typeface="Arial" panose="020B0604020202020204" pitchFamily="34" charset="0"/>
              <a:buChar char="•"/>
              <a:defRPr sz="1400" kern="1200">
                <a:solidFill>
                  <a:schemeClr val="accent5"/>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ctr">
              <a:lnSpc>
                <a:spcPct val="110000"/>
              </a:lnSpc>
              <a:buNone/>
              <a:defRPr/>
            </a:pPr>
            <a:r>
              <a:rPr lang="es-ES" sz="1800" dirty="0">
                <a:solidFill>
                  <a:schemeClr val="tx1"/>
                </a:solidFill>
                <a:latin typeface="Montserrat" panose="00000500000000000000" pitchFamily="2" charset="0"/>
                <a:cs typeface="Segoe UI Light" panose="020B0502040204020203" pitchFamily="34" charset="0"/>
              </a:rPr>
              <a:t>Proponen un enfoque combinado de direcciones aleatorias y específicas para la detección robusta de valores atípicos y la estimación precisa en datos multivariados de alta dimensionalidad.</a:t>
            </a:r>
            <a:endParaRPr kumimoji="0" lang="es-CO" sz="1800" b="0" i="0" u="none" strike="noStrike" kern="1200" cap="none" spc="0" normalizeH="0" baseline="0" noProof="0" dirty="0">
              <a:ln>
                <a:noFill/>
              </a:ln>
              <a:solidFill>
                <a:schemeClr val="tx1"/>
              </a:solidFill>
              <a:effectLst/>
              <a:uLnTx/>
              <a:uFillTx/>
              <a:latin typeface="Montserrat" panose="00000500000000000000" pitchFamily="2" charset="0"/>
              <a:cs typeface="Segoe UI Light" panose="020B0502040204020203" pitchFamily="34" charset="0"/>
            </a:endParaRPr>
          </a:p>
        </p:txBody>
      </p:sp>
      <p:sp>
        <p:nvSpPr>
          <p:cNvPr id="49" name="Gráfico 13">
            <a:extLst>
              <a:ext uri="{FF2B5EF4-FFF2-40B4-BE49-F238E27FC236}">
                <a16:creationId xmlns:a16="http://schemas.microsoft.com/office/drawing/2014/main" id="{E67763BD-C471-4929-999E-AC778D84CF51}"/>
              </a:ext>
            </a:extLst>
          </p:cNvPr>
          <p:cNvSpPr>
            <a:spLocks noChangeAspect="1"/>
          </p:cNvSpPr>
          <p:nvPr/>
        </p:nvSpPr>
        <p:spPr>
          <a:xfrm>
            <a:off x="8506059" y="2205702"/>
            <a:ext cx="180000" cy="180000"/>
          </a:xfrm>
          <a:custGeom>
            <a:avLst/>
            <a:gdLst>
              <a:gd name="connsiteX0" fmla="*/ 763510 w 763510"/>
              <a:gd name="connsiteY0" fmla="*/ 381755 h 763510"/>
              <a:gd name="connsiteX1" fmla="*/ 381755 w 763510"/>
              <a:gd name="connsiteY1" fmla="*/ 763510 h 763510"/>
              <a:gd name="connsiteX2" fmla="*/ 0 w 763510"/>
              <a:gd name="connsiteY2" fmla="*/ 381755 h 763510"/>
              <a:gd name="connsiteX3" fmla="*/ 381755 w 763510"/>
              <a:gd name="connsiteY3" fmla="*/ 0 h 763510"/>
              <a:gd name="connsiteX4" fmla="*/ 763510 w 763510"/>
              <a:gd name="connsiteY4" fmla="*/ 381755 h 7635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3510" h="763510">
                <a:moveTo>
                  <a:pt x="763510" y="381755"/>
                </a:moveTo>
                <a:cubicBezTo>
                  <a:pt x="763510" y="592593"/>
                  <a:pt x="592593" y="763510"/>
                  <a:pt x="381755" y="763510"/>
                </a:cubicBezTo>
                <a:cubicBezTo>
                  <a:pt x="170918" y="763510"/>
                  <a:pt x="0" y="592593"/>
                  <a:pt x="0" y="381755"/>
                </a:cubicBezTo>
                <a:cubicBezTo>
                  <a:pt x="0" y="170918"/>
                  <a:pt x="170918" y="0"/>
                  <a:pt x="381755" y="0"/>
                </a:cubicBezTo>
                <a:cubicBezTo>
                  <a:pt x="592593" y="0"/>
                  <a:pt x="763510" y="170918"/>
                  <a:pt x="763510" y="381755"/>
                </a:cubicBezTo>
                <a:close/>
              </a:path>
            </a:pathLst>
          </a:custGeom>
          <a:solidFill>
            <a:schemeClr val="accent5"/>
          </a:solidFill>
          <a:ln w="38100" cap="flat">
            <a:solidFill>
              <a:srgbClr val="F0E7E1"/>
            </a:solidFill>
            <a:prstDash val="solid"/>
            <a:miter/>
          </a:ln>
          <a:effectLst>
            <a:outerShdw blurRad="63500" sx="102000" sy="102000" algn="ctr" rotWithShape="0">
              <a:schemeClr val="accent5">
                <a:alpha val="16000"/>
              </a:scheme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2400" b="1" i="0" u="none" strike="noStrike" kern="1200" cap="none" spc="0" normalizeH="0" baseline="0" noProof="0" dirty="0">
              <a:ln>
                <a:noFill/>
              </a:ln>
              <a:solidFill>
                <a:srgbClr val="00AABD"/>
              </a:solidFill>
              <a:effectLst/>
              <a:uLnTx/>
              <a:uFillTx/>
              <a:latin typeface="Montserrat" panose="00000500000000000000" pitchFamily="2" charset="0"/>
            </a:endParaRPr>
          </a:p>
        </p:txBody>
      </p:sp>
      <p:sp>
        <p:nvSpPr>
          <p:cNvPr id="50" name="Gráfico 13">
            <a:extLst>
              <a:ext uri="{FF2B5EF4-FFF2-40B4-BE49-F238E27FC236}">
                <a16:creationId xmlns:a16="http://schemas.microsoft.com/office/drawing/2014/main" id="{2F03872F-7943-4B83-958D-C339AC7EE213}"/>
              </a:ext>
            </a:extLst>
          </p:cNvPr>
          <p:cNvSpPr>
            <a:spLocks noChangeAspect="1"/>
          </p:cNvSpPr>
          <p:nvPr/>
        </p:nvSpPr>
        <p:spPr>
          <a:xfrm>
            <a:off x="7934743" y="1817634"/>
            <a:ext cx="180000" cy="180000"/>
          </a:xfrm>
          <a:custGeom>
            <a:avLst/>
            <a:gdLst>
              <a:gd name="connsiteX0" fmla="*/ 763510 w 763510"/>
              <a:gd name="connsiteY0" fmla="*/ 381755 h 763510"/>
              <a:gd name="connsiteX1" fmla="*/ 381755 w 763510"/>
              <a:gd name="connsiteY1" fmla="*/ 763510 h 763510"/>
              <a:gd name="connsiteX2" fmla="*/ 0 w 763510"/>
              <a:gd name="connsiteY2" fmla="*/ 381755 h 763510"/>
              <a:gd name="connsiteX3" fmla="*/ 381755 w 763510"/>
              <a:gd name="connsiteY3" fmla="*/ 0 h 763510"/>
              <a:gd name="connsiteX4" fmla="*/ 763510 w 763510"/>
              <a:gd name="connsiteY4" fmla="*/ 381755 h 7635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3510" h="763510">
                <a:moveTo>
                  <a:pt x="763510" y="381755"/>
                </a:moveTo>
                <a:cubicBezTo>
                  <a:pt x="763510" y="592593"/>
                  <a:pt x="592593" y="763510"/>
                  <a:pt x="381755" y="763510"/>
                </a:cubicBezTo>
                <a:cubicBezTo>
                  <a:pt x="170918" y="763510"/>
                  <a:pt x="0" y="592593"/>
                  <a:pt x="0" y="381755"/>
                </a:cubicBezTo>
                <a:cubicBezTo>
                  <a:pt x="0" y="170918"/>
                  <a:pt x="170918" y="0"/>
                  <a:pt x="381755" y="0"/>
                </a:cubicBezTo>
                <a:cubicBezTo>
                  <a:pt x="592593" y="0"/>
                  <a:pt x="763510" y="170918"/>
                  <a:pt x="763510" y="381755"/>
                </a:cubicBezTo>
                <a:close/>
              </a:path>
            </a:pathLst>
          </a:custGeom>
          <a:solidFill>
            <a:schemeClr val="bg1"/>
          </a:solidFill>
          <a:ln w="38100" cap="flat">
            <a:solidFill>
              <a:srgbClr val="78D3FC"/>
            </a:solidFill>
            <a:prstDash val="solid"/>
            <a:miter/>
          </a:ln>
          <a:effectLst>
            <a:outerShdw blurRad="63500" sx="102000" sy="102000" algn="ctr" rotWithShape="0">
              <a:schemeClr val="accent5">
                <a:alpha val="16000"/>
              </a:scheme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2400" b="1" i="0" u="none" strike="noStrike" kern="1200" cap="none" spc="0" normalizeH="0" baseline="0" noProof="0" dirty="0">
              <a:ln>
                <a:noFill/>
              </a:ln>
              <a:solidFill>
                <a:srgbClr val="00AABD"/>
              </a:solidFill>
              <a:effectLst/>
              <a:uLnTx/>
              <a:uFillTx/>
              <a:latin typeface="Montserrat" panose="00000500000000000000" pitchFamily="2" charset="0"/>
            </a:endParaRPr>
          </a:p>
        </p:txBody>
      </p:sp>
      <p:sp>
        <p:nvSpPr>
          <p:cNvPr id="51" name="Rounded Rectangle 20">
            <a:extLst>
              <a:ext uri="{FF2B5EF4-FFF2-40B4-BE49-F238E27FC236}">
                <a16:creationId xmlns:a16="http://schemas.microsoft.com/office/drawing/2014/main" id="{F8FD57DE-F8C8-4961-BE29-5A1D56D9C4D3}"/>
              </a:ext>
            </a:extLst>
          </p:cNvPr>
          <p:cNvSpPr/>
          <p:nvPr/>
        </p:nvSpPr>
        <p:spPr>
          <a:xfrm>
            <a:off x="7710129" y="2012585"/>
            <a:ext cx="629228" cy="629467"/>
          </a:xfrm>
          <a:prstGeom prst="roundRect">
            <a:avLst>
              <a:gd name="adj" fmla="val 50000"/>
            </a:avLst>
          </a:prstGeom>
          <a:solidFill>
            <a:schemeClr val="bg1"/>
          </a:solidFill>
          <a:ln w="25400">
            <a:solidFill>
              <a:srgbClr val="78D3FC"/>
            </a:solidFill>
          </a:ln>
          <a:effectLst>
            <a:outerShdw blurRad="503684" dist="38100" dir="5400000" sx="101000" sy="101000" algn="t" rotWithShape="0">
              <a:schemeClr val="accent5">
                <a:lumMod val="50000"/>
                <a:alpha val="24407"/>
              </a:schemeClr>
            </a:outerShdw>
          </a:effectLst>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ontserrat" panose="00000500000000000000" pitchFamily="2" charset="0"/>
            </a:endParaRPr>
          </a:p>
        </p:txBody>
      </p:sp>
      <p:pic>
        <p:nvPicPr>
          <p:cNvPr id="52" name="Graphic 12" descr="Científico">
            <a:extLst>
              <a:ext uri="{FF2B5EF4-FFF2-40B4-BE49-F238E27FC236}">
                <a16:creationId xmlns:a16="http://schemas.microsoft.com/office/drawing/2014/main" id="{12391B7F-DA00-466B-B58D-2EBCF828AE1E}"/>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66831" y="2109182"/>
            <a:ext cx="343869" cy="343869"/>
          </a:xfrm>
          <a:prstGeom prst="rect">
            <a:avLst/>
          </a:prstGeom>
        </p:spPr>
      </p:pic>
      <p:pic>
        <p:nvPicPr>
          <p:cNvPr id="53" name="Graphic 12" descr="Científico">
            <a:extLst>
              <a:ext uri="{FF2B5EF4-FFF2-40B4-BE49-F238E27FC236}">
                <a16:creationId xmlns:a16="http://schemas.microsoft.com/office/drawing/2014/main" id="{4A2FE024-5A9C-4F1B-AFE0-2B2A69F3C306}"/>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723557" y="2115702"/>
            <a:ext cx="343869" cy="343869"/>
          </a:xfrm>
          <a:prstGeom prst="rect">
            <a:avLst/>
          </a:prstGeom>
        </p:spPr>
      </p:pic>
      <p:sp>
        <p:nvSpPr>
          <p:cNvPr id="61" name="TextBox 8">
            <a:extLst>
              <a:ext uri="{FF2B5EF4-FFF2-40B4-BE49-F238E27FC236}">
                <a16:creationId xmlns:a16="http://schemas.microsoft.com/office/drawing/2014/main" id="{2B85FB4A-5627-4EBF-8A9C-1CEE5C795EDB}"/>
              </a:ext>
            </a:extLst>
          </p:cNvPr>
          <p:cNvSpPr txBox="1"/>
          <p:nvPr/>
        </p:nvSpPr>
        <p:spPr>
          <a:xfrm>
            <a:off x="10788269" y="1981722"/>
            <a:ext cx="1596410" cy="646331"/>
          </a:xfrm>
          <a:prstGeom prst="rect">
            <a:avLst/>
          </a:prstGeom>
          <a:noFill/>
        </p:spPr>
        <p:txBody>
          <a:bodyPr wrap="square">
            <a:spAutoFit/>
          </a:bodyPr>
          <a:lstStyle/>
          <a:p>
            <a:pPr lvl="0">
              <a:defRPr/>
            </a:pPr>
            <a:r>
              <a:rPr lang="es-ES" b="1" dirty="0">
                <a:solidFill>
                  <a:srgbClr val="313EC3"/>
                </a:solidFill>
                <a:latin typeface="Montserrat" panose="00000500000000000000" pitchFamily="2" charset="0"/>
                <a:cs typeface="Segoe UI" panose="020B0502040204020203" pitchFamily="34" charset="0"/>
              </a:rPr>
              <a:t>Hubert y Vandervieren</a:t>
            </a:r>
            <a:endParaRPr kumimoji="0" lang="es-CO" sz="1800" b="1" i="0" u="none" strike="noStrike" kern="1200" cap="none" spc="0" normalizeH="0" baseline="0" noProof="0" dirty="0">
              <a:ln>
                <a:noFill/>
              </a:ln>
              <a:solidFill>
                <a:srgbClr val="313EC3"/>
              </a:solidFill>
              <a:effectLst/>
              <a:uLnTx/>
              <a:uFillTx/>
              <a:latin typeface="Montserrat" panose="00000500000000000000" pitchFamily="2" charset="0"/>
              <a:cs typeface="Segoe UI" panose="020B0502040204020203" pitchFamily="34" charset="0"/>
            </a:endParaRPr>
          </a:p>
        </p:txBody>
      </p:sp>
      <p:sp>
        <p:nvSpPr>
          <p:cNvPr id="62" name="Marcador de contenido 2">
            <a:extLst>
              <a:ext uri="{FF2B5EF4-FFF2-40B4-BE49-F238E27FC236}">
                <a16:creationId xmlns:a16="http://schemas.microsoft.com/office/drawing/2014/main" id="{42354EC1-75AE-4E85-92A8-0A5CF62CFD3D}"/>
              </a:ext>
            </a:extLst>
          </p:cNvPr>
          <p:cNvSpPr txBox="1">
            <a:spLocks/>
          </p:cNvSpPr>
          <p:nvPr/>
        </p:nvSpPr>
        <p:spPr>
          <a:xfrm>
            <a:off x="9527500" y="2746741"/>
            <a:ext cx="2142602" cy="3636568"/>
          </a:xfrm>
          <a:prstGeom prst="rect">
            <a:avLst/>
          </a:prstGeom>
        </p:spPr>
        <p:txBody>
          <a:bodyPr vert="horz" lIns="0" tIns="0" rIns="0" bIns="0" rtlCol="0">
            <a:normAutofit/>
          </a:bodyPr>
          <a:lstStyle>
            <a:lvl1pPr marL="180000" indent="-180000" algn="l" defTabSz="914400" rtl="0" eaLnBrk="1" latinLnBrk="0" hangingPunct="1">
              <a:lnSpc>
                <a:spcPct val="90000"/>
              </a:lnSpc>
              <a:spcBef>
                <a:spcPts val="1000"/>
              </a:spcBef>
              <a:buFont typeface="Arial" panose="020B0604020202020204" pitchFamily="34" charset="0"/>
              <a:buChar char="•"/>
              <a:defRPr sz="1400" kern="1200">
                <a:solidFill>
                  <a:schemeClr val="accent5"/>
                </a:solidFill>
                <a:latin typeface="+mn-lt"/>
                <a:ea typeface="+mn-ea"/>
                <a:cs typeface="+mn-cs"/>
              </a:defRPr>
            </a:lvl1pPr>
            <a:lvl2pPr marL="360000" indent="-180000" algn="l" defTabSz="914400" rtl="0" eaLnBrk="1" latinLnBrk="0" hangingPunct="1">
              <a:lnSpc>
                <a:spcPct val="90000"/>
              </a:lnSpc>
              <a:spcBef>
                <a:spcPts val="500"/>
              </a:spcBef>
              <a:buFont typeface="Arial" panose="020B0604020202020204" pitchFamily="34" charset="0"/>
              <a:buChar char="•"/>
              <a:defRPr sz="1400" kern="1200">
                <a:solidFill>
                  <a:schemeClr val="accent5"/>
                </a:solidFill>
                <a:latin typeface="+mn-lt"/>
                <a:ea typeface="+mn-ea"/>
                <a:cs typeface="+mn-cs"/>
              </a:defRPr>
            </a:lvl2pPr>
            <a:lvl3pPr marL="540000" indent="-180000" algn="l" defTabSz="914400" rtl="0" eaLnBrk="1" latinLnBrk="0" hangingPunct="1">
              <a:lnSpc>
                <a:spcPct val="90000"/>
              </a:lnSpc>
              <a:spcBef>
                <a:spcPts val="500"/>
              </a:spcBef>
              <a:buFont typeface="Arial" panose="020B0604020202020204" pitchFamily="34" charset="0"/>
              <a:buChar char="•"/>
              <a:defRPr sz="1400" kern="1200">
                <a:solidFill>
                  <a:schemeClr val="accent5"/>
                </a:solidFill>
                <a:latin typeface="+mn-lt"/>
                <a:ea typeface="+mn-ea"/>
                <a:cs typeface="+mn-cs"/>
              </a:defRPr>
            </a:lvl3pPr>
            <a:lvl4pPr marL="720000" indent="-180000" algn="l" defTabSz="914400" rtl="0" eaLnBrk="1" latinLnBrk="0" hangingPunct="1">
              <a:lnSpc>
                <a:spcPct val="90000"/>
              </a:lnSpc>
              <a:spcBef>
                <a:spcPts val="500"/>
              </a:spcBef>
              <a:buFont typeface="Arial" panose="020B0604020202020204" pitchFamily="34" charset="0"/>
              <a:buChar char="•"/>
              <a:defRPr sz="1400" kern="1200">
                <a:solidFill>
                  <a:schemeClr val="accent5"/>
                </a:solidFill>
                <a:latin typeface="+mn-lt"/>
                <a:ea typeface="+mn-ea"/>
                <a:cs typeface="+mn-cs"/>
              </a:defRPr>
            </a:lvl4pPr>
            <a:lvl5pPr marL="900000" indent="-180000" algn="l" defTabSz="914400" rtl="0" eaLnBrk="1" latinLnBrk="0" hangingPunct="1">
              <a:lnSpc>
                <a:spcPct val="90000"/>
              </a:lnSpc>
              <a:spcBef>
                <a:spcPts val="500"/>
              </a:spcBef>
              <a:buFont typeface="Arial" panose="020B0604020202020204" pitchFamily="34" charset="0"/>
              <a:buChar char="•"/>
              <a:defRPr sz="1400" kern="1200">
                <a:solidFill>
                  <a:schemeClr val="accent5"/>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ctr">
              <a:lnSpc>
                <a:spcPct val="110000"/>
              </a:lnSpc>
              <a:buNone/>
              <a:defRPr/>
            </a:pPr>
            <a:r>
              <a:rPr lang="es-ES" sz="1800" dirty="0">
                <a:solidFill>
                  <a:schemeClr val="tx1"/>
                </a:solidFill>
                <a:latin typeface="Montserrat" panose="00000500000000000000" pitchFamily="2" charset="0"/>
                <a:cs typeface="Segoe UI Light" panose="020B0502040204020203" pitchFamily="34" charset="0"/>
              </a:rPr>
              <a:t>Proponen un boxplot ajustado que considera la asimetría de los datos, mejorando la identificación de valores atípicos y la comprensión de distribuciones sesgadas.</a:t>
            </a:r>
            <a:endParaRPr kumimoji="0" lang="es-CO" sz="1800" b="0" i="0" u="none" strike="noStrike" kern="1200" cap="none" spc="0" normalizeH="0" baseline="0" noProof="0" dirty="0">
              <a:ln>
                <a:noFill/>
              </a:ln>
              <a:solidFill>
                <a:schemeClr val="tx1"/>
              </a:solidFill>
              <a:effectLst/>
              <a:uLnTx/>
              <a:uFillTx/>
              <a:latin typeface="Montserrat" panose="00000500000000000000" pitchFamily="2" charset="0"/>
              <a:cs typeface="Segoe UI Light" panose="020B0502040204020203" pitchFamily="34" charset="0"/>
            </a:endParaRPr>
          </a:p>
        </p:txBody>
      </p:sp>
      <p:sp>
        <p:nvSpPr>
          <p:cNvPr id="63" name="Gráfico 13">
            <a:extLst>
              <a:ext uri="{FF2B5EF4-FFF2-40B4-BE49-F238E27FC236}">
                <a16:creationId xmlns:a16="http://schemas.microsoft.com/office/drawing/2014/main" id="{D3DF5FC4-75D9-4D1C-A73C-4D419114B085}"/>
              </a:ext>
            </a:extLst>
          </p:cNvPr>
          <p:cNvSpPr>
            <a:spLocks noChangeAspect="1"/>
          </p:cNvSpPr>
          <p:nvPr/>
        </p:nvSpPr>
        <p:spPr>
          <a:xfrm>
            <a:off x="10648342" y="2167041"/>
            <a:ext cx="180000" cy="180000"/>
          </a:xfrm>
          <a:custGeom>
            <a:avLst/>
            <a:gdLst>
              <a:gd name="connsiteX0" fmla="*/ 763510 w 763510"/>
              <a:gd name="connsiteY0" fmla="*/ 381755 h 763510"/>
              <a:gd name="connsiteX1" fmla="*/ 381755 w 763510"/>
              <a:gd name="connsiteY1" fmla="*/ 763510 h 763510"/>
              <a:gd name="connsiteX2" fmla="*/ 0 w 763510"/>
              <a:gd name="connsiteY2" fmla="*/ 381755 h 763510"/>
              <a:gd name="connsiteX3" fmla="*/ 381755 w 763510"/>
              <a:gd name="connsiteY3" fmla="*/ 0 h 763510"/>
              <a:gd name="connsiteX4" fmla="*/ 763510 w 763510"/>
              <a:gd name="connsiteY4" fmla="*/ 381755 h 7635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3510" h="763510">
                <a:moveTo>
                  <a:pt x="763510" y="381755"/>
                </a:moveTo>
                <a:cubicBezTo>
                  <a:pt x="763510" y="592593"/>
                  <a:pt x="592593" y="763510"/>
                  <a:pt x="381755" y="763510"/>
                </a:cubicBezTo>
                <a:cubicBezTo>
                  <a:pt x="170918" y="763510"/>
                  <a:pt x="0" y="592593"/>
                  <a:pt x="0" y="381755"/>
                </a:cubicBezTo>
                <a:cubicBezTo>
                  <a:pt x="0" y="170918"/>
                  <a:pt x="170918" y="0"/>
                  <a:pt x="381755" y="0"/>
                </a:cubicBezTo>
                <a:cubicBezTo>
                  <a:pt x="592593" y="0"/>
                  <a:pt x="763510" y="170918"/>
                  <a:pt x="763510" y="381755"/>
                </a:cubicBezTo>
                <a:close/>
              </a:path>
            </a:pathLst>
          </a:custGeom>
          <a:solidFill>
            <a:schemeClr val="accent5"/>
          </a:solidFill>
          <a:ln w="38100" cap="flat">
            <a:solidFill>
              <a:srgbClr val="F0E7E1"/>
            </a:solidFill>
            <a:prstDash val="solid"/>
            <a:miter/>
          </a:ln>
          <a:effectLst>
            <a:outerShdw blurRad="63500" sx="102000" sy="102000" algn="ctr" rotWithShape="0">
              <a:schemeClr val="accent5">
                <a:alpha val="16000"/>
              </a:scheme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2400" b="1" i="0" u="none" strike="noStrike" kern="1200" cap="none" spc="0" normalizeH="0" baseline="0" noProof="0" dirty="0">
              <a:ln>
                <a:noFill/>
              </a:ln>
              <a:solidFill>
                <a:srgbClr val="00AABD"/>
              </a:solidFill>
              <a:effectLst/>
              <a:uLnTx/>
              <a:uFillTx/>
              <a:latin typeface="Montserrat" panose="00000500000000000000" pitchFamily="2" charset="0"/>
            </a:endParaRPr>
          </a:p>
        </p:txBody>
      </p:sp>
      <p:sp>
        <p:nvSpPr>
          <p:cNvPr id="64" name="Gráfico 13">
            <a:extLst>
              <a:ext uri="{FF2B5EF4-FFF2-40B4-BE49-F238E27FC236}">
                <a16:creationId xmlns:a16="http://schemas.microsoft.com/office/drawing/2014/main" id="{C84453CD-EDC2-46E0-9357-8A90EF7E2251}"/>
              </a:ext>
            </a:extLst>
          </p:cNvPr>
          <p:cNvSpPr>
            <a:spLocks noChangeAspect="1"/>
          </p:cNvSpPr>
          <p:nvPr/>
        </p:nvSpPr>
        <p:spPr>
          <a:xfrm>
            <a:off x="10077026" y="1778973"/>
            <a:ext cx="180000" cy="180000"/>
          </a:xfrm>
          <a:custGeom>
            <a:avLst/>
            <a:gdLst>
              <a:gd name="connsiteX0" fmla="*/ 763510 w 763510"/>
              <a:gd name="connsiteY0" fmla="*/ 381755 h 763510"/>
              <a:gd name="connsiteX1" fmla="*/ 381755 w 763510"/>
              <a:gd name="connsiteY1" fmla="*/ 763510 h 763510"/>
              <a:gd name="connsiteX2" fmla="*/ 0 w 763510"/>
              <a:gd name="connsiteY2" fmla="*/ 381755 h 763510"/>
              <a:gd name="connsiteX3" fmla="*/ 381755 w 763510"/>
              <a:gd name="connsiteY3" fmla="*/ 0 h 763510"/>
              <a:gd name="connsiteX4" fmla="*/ 763510 w 763510"/>
              <a:gd name="connsiteY4" fmla="*/ 381755 h 7635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3510" h="763510">
                <a:moveTo>
                  <a:pt x="763510" y="381755"/>
                </a:moveTo>
                <a:cubicBezTo>
                  <a:pt x="763510" y="592593"/>
                  <a:pt x="592593" y="763510"/>
                  <a:pt x="381755" y="763510"/>
                </a:cubicBezTo>
                <a:cubicBezTo>
                  <a:pt x="170918" y="763510"/>
                  <a:pt x="0" y="592593"/>
                  <a:pt x="0" y="381755"/>
                </a:cubicBezTo>
                <a:cubicBezTo>
                  <a:pt x="0" y="170918"/>
                  <a:pt x="170918" y="0"/>
                  <a:pt x="381755" y="0"/>
                </a:cubicBezTo>
                <a:cubicBezTo>
                  <a:pt x="592593" y="0"/>
                  <a:pt x="763510" y="170918"/>
                  <a:pt x="763510" y="381755"/>
                </a:cubicBezTo>
                <a:close/>
              </a:path>
            </a:pathLst>
          </a:custGeom>
          <a:solidFill>
            <a:schemeClr val="bg1"/>
          </a:solidFill>
          <a:ln w="38100" cap="flat">
            <a:solidFill>
              <a:srgbClr val="78D3FC"/>
            </a:solidFill>
            <a:prstDash val="solid"/>
            <a:miter/>
          </a:ln>
          <a:effectLst>
            <a:outerShdw blurRad="63500" sx="102000" sy="102000" algn="ctr" rotWithShape="0">
              <a:schemeClr val="accent5">
                <a:alpha val="16000"/>
              </a:scheme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2400" b="1" i="0" u="none" strike="noStrike" kern="1200" cap="none" spc="0" normalizeH="0" baseline="0" noProof="0" dirty="0">
              <a:ln>
                <a:noFill/>
              </a:ln>
              <a:solidFill>
                <a:srgbClr val="00AABD"/>
              </a:solidFill>
              <a:effectLst/>
              <a:uLnTx/>
              <a:uFillTx/>
              <a:latin typeface="Montserrat" panose="00000500000000000000" pitchFamily="2" charset="0"/>
            </a:endParaRPr>
          </a:p>
        </p:txBody>
      </p:sp>
      <p:sp>
        <p:nvSpPr>
          <p:cNvPr id="65" name="Rounded Rectangle 20">
            <a:extLst>
              <a:ext uri="{FF2B5EF4-FFF2-40B4-BE49-F238E27FC236}">
                <a16:creationId xmlns:a16="http://schemas.microsoft.com/office/drawing/2014/main" id="{10A1FB50-859A-4C43-A08E-563291F279D4}"/>
              </a:ext>
            </a:extLst>
          </p:cNvPr>
          <p:cNvSpPr/>
          <p:nvPr/>
        </p:nvSpPr>
        <p:spPr>
          <a:xfrm>
            <a:off x="9852412" y="1973924"/>
            <a:ext cx="629228" cy="629467"/>
          </a:xfrm>
          <a:prstGeom prst="roundRect">
            <a:avLst>
              <a:gd name="adj" fmla="val 50000"/>
            </a:avLst>
          </a:prstGeom>
          <a:solidFill>
            <a:schemeClr val="bg1"/>
          </a:solidFill>
          <a:ln w="25400">
            <a:solidFill>
              <a:srgbClr val="78D3FC"/>
            </a:solidFill>
          </a:ln>
          <a:effectLst>
            <a:outerShdw blurRad="503684" dist="38100" dir="5400000" sx="101000" sy="101000" algn="t" rotWithShape="0">
              <a:schemeClr val="accent5">
                <a:lumMod val="50000"/>
                <a:alpha val="24407"/>
              </a:schemeClr>
            </a:outerShdw>
          </a:effectLst>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ontserrat" panose="00000500000000000000" pitchFamily="2" charset="0"/>
            </a:endParaRPr>
          </a:p>
        </p:txBody>
      </p:sp>
      <p:pic>
        <p:nvPicPr>
          <p:cNvPr id="66" name="Graphic 12" descr="Científico">
            <a:extLst>
              <a:ext uri="{FF2B5EF4-FFF2-40B4-BE49-F238E27FC236}">
                <a16:creationId xmlns:a16="http://schemas.microsoft.com/office/drawing/2014/main" id="{F633F11B-16DF-454E-ABA7-4B59D41D4B52}"/>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109114" y="2070521"/>
            <a:ext cx="343869" cy="343869"/>
          </a:xfrm>
          <a:prstGeom prst="rect">
            <a:avLst/>
          </a:prstGeom>
        </p:spPr>
      </p:pic>
      <p:pic>
        <p:nvPicPr>
          <p:cNvPr id="67" name="Graphic 12" descr="Científico">
            <a:extLst>
              <a:ext uri="{FF2B5EF4-FFF2-40B4-BE49-F238E27FC236}">
                <a16:creationId xmlns:a16="http://schemas.microsoft.com/office/drawing/2014/main" id="{9D1B6C0E-1341-4B3B-9B23-A94882E044D1}"/>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865840" y="2077041"/>
            <a:ext cx="343869" cy="343869"/>
          </a:xfrm>
          <a:prstGeom prst="rect">
            <a:avLst/>
          </a:prstGeom>
        </p:spPr>
      </p:pic>
      <p:sp>
        <p:nvSpPr>
          <p:cNvPr id="7" name="Rectángulo 6">
            <a:extLst>
              <a:ext uri="{FF2B5EF4-FFF2-40B4-BE49-F238E27FC236}">
                <a16:creationId xmlns:a16="http://schemas.microsoft.com/office/drawing/2014/main" id="{94595955-D012-451D-830A-FA583789A497}"/>
              </a:ext>
            </a:extLst>
          </p:cNvPr>
          <p:cNvSpPr/>
          <p:nvPr/>
        </p:nvSpPr>
        <p:spPr>
          <a:xfrm>
            <a:off x="538115" y="1472309"/>
            <a:ext cx="849913" cy="369332"/>
          </a:xfrm>
          <a:prstGeom prst="rect">
            <a:avLst/>
          </a:prstGeom>
        </p:spPr>
        <p:txBody>
          <a:bodyPr wrap="none">
            <a:spAutoFit/>
          </a:bodyPr>
          <a:lstStyle/>
          <a:p>
            <a:r>
              <a:rPr lang="es-ES" b="1" dirty="0">
                <a:solidFill>
                  <a:srgbClr val="313EC3"/>
                </a:solidFill>
                <a:latin typeface="Montserrat" panose="00000500000000000000" pitchFamily="2" charset="0"/>
                <a:cs typeface="Segoe UI" panose="020B0502040204020203" pitchFamily="34" charset="0"/>
              </a:rPr>
              <a:t>(1995) </a:t>
            </a:r>
            <a:endParaRPr lang="es-CO" dirty="0"/>
          </a:p>
        </p:txBody>
      </p:sp>
      <p:sp>
        <p:nvSpPr>
          <p:cNvPr id="11" name="Rectángulo 10">
            <a:extLst>
              <a:ext uri="{FF2B5EF4-FFF2-40B4-BE49-F238E27FC236}">
                <a16:creationId xmlns:a16="http://schemas.microsoft.com/office/drawing/2014/main" id="{1A098B16-589C-47DE-8DE9-FEB933FDA1BF}"/>
              </a:ext>
            </a:extLst>
          </p:cNvPr>
          <p:cNvSpPr/>
          <p:nvPr/>
        </p:nvSpPr>
        <p:spPr>
          <a:xfrm>
            <a:off x="3067194" y="1488189"/>
            <a:ext cx="849913" cy="369332"/>
          </a:xfrm>
          <a:prstGeom prst="rect">
            <a:avLst/>
          </a:prstGeom>
        </p:spPr>
        <p:txBody>
          <a:bodyPr wrap="none">
            <a:spAutoFit/>
          </a:bodyPr>
          <a:lstStyle/>
          <a:p>
            <a:r>
              <a:rPr lang="es-ES" b="1" dirty="0">
                <a:solidFill>
                  <a:srgbClr val="313EC3"/>
                </a:solidFill>
                <a:latin typeface="Montserrat" panose="00000500000000000000" pitchFamily="2" charset="0"/>
                <a:cs typeface="Segoe UI" panose="020B0502040204020203" pitchFamily="34" charset="0"/>
              </a:rPr>
              <a:t>(1995) </a:t>
            </a:r>
            <a:endParaRPr lang="es-CO" dirty="0"/>
          </a:p>
        </p:txBody>
      </p:sp>
      <p:sp>
        <p:nvSpPr>
          <p:cNvPr id="68" name="Rectángulo 67">
            <a:extLst>
              <a:ext uri="{FF2B5EF4-FFF2-40B4-BE49-F238E27FC236}">
                <a16:creationId xmlns:a16="http://schemas.microsoft.com/office/drawing/2014/main" id="{1F38FD89-B61B-45B6-B898-695A314B3F48}"/>
              </a:ext>
            </a:extLst>
          </p:cNvPr>
          <p:cNvSpPr/>
          <p:nvPr/>
        </p:nvSpPr>
        <p:spPr>
          <a:xfrm>
            <a:off x="5384292" y="1488189"/>
            <a:ext cx="849913" cy="369332"/>
          </a:xfrm>
          <a:prstGeom prst="rect">
            <a:avLst/>
          </a:prstGeom>
        </p:spPr>
        <p:txBody>
          <a:bodyPr wrap="none">
            <a:spAutoFit/>
          </a:bodyPr>
          <a:lstStyle/>
          <a:p>
            <a:r>
              <a:rPr lang="es-ES" b="1" dirty="0">
                <a:solidFill>
                  <a:srgbClr val="313EC3"/>
                </a:solidFill>
                <a:latin typeface="Montserrat" panose="00000500000000000000" pitchFamily="2" charset="0"/>
                <a:cs typeface="Segoe UI" panose="020B0502040204020203" pitchFamily="34" charset="0"/>
              </a:rPr>
              <a:t>(2004) </a:t>
            </a:r>
            <a:endParaRPr lang="es-CO" dirty="0"/>
          </a:p>
        </p:txBody>
      </p:sp>
      <p:sp>
        <p:nvSpPr>
          <p:cNvPr id="69" name="Rectángulo 68">
            <a:extLst>
              <a:ext uri="{FF2B5EF4-FFF2-40B4-BE49-F238E27FC236}">
                <a16:creationId xmlns:a16="http://schemas.microsoft.com/office/drawing/2014/main" id="{5A3E5CF6-FD24-40A8-BFB1-465F2538E685}"/>
              </a:ext>
            </a:extLst>
          </p:cNvPr>
          <p:cNvSpPr/>
          <p:nvPr/>
        </p:nvSpPr>
        <p:spPr>
          <a:xfrm>
            <a:off x="7642469" y="1501830"/>
            <a:ext cx="849913" cy="369332"/>
          </a:xfrm>
          <a:prstGeom prst="rect">
            <a:avLst/>
          </a:prstGeom>
        </p:spPr>
        <p:txBody>
          <a:bodyPr wrap="none">
            <a:spAutoFit/>
          </a:bodyPr>
          <a:lstStyle/>
          <a:p>
            <a:r>
              <a:rPr lang="es-ES" b="1" dirty="0">
                <a:solidFill>
                  <a:srgbClr val="313EC3"/>
                </a:solidFill>
                <a:latin typeface="Montserrat" panose="00000500000000000000" pitchFamily="2" charset="0"/>
                <a:cs typeface="Segoe UI" panose="020B0502040204020203" pitchFamily="34" charset="0"/>
              </a:rPr>
              <a:t>(2007) </a:t>
            </a:r>
            <a:endParaRPr lang="es-CO" dirty="0"/>
          </a:p>
        </p:txBody>
      </p:sp>
      <p:sp>
        <p:nvSpPr>
          <p:cNvPr id="70" name="Rectángulo 69">
            <a:extLst>
              <a:ext uri="{FF2B5EF4-FFF2-40B4-BE49-F238E27FC236}">
                <a16:creationId xmlns:a16="http://schemas.microsoft.com/office/drawing/2014/main" id="{90D0FEBC-5DDF-4F29-BF10-5EEB03FBB21B}"/>
              </a:ext>
            </a:extLst>
          </p:cNvPr>
          <p:cNvSpPr/>
          <p:nvPr/>
        </p:nvSpPr>
        <p:spPr>
          <a:xfrm>
            <a:off x="9798429" y="1445839"/>
            <a:ext cx="849913" cy="369332"/>
          </a:xfrm>
          <a:prstGeom prst="rect">
            <a:avLst/>
          </a:prstGeom>
        </p:spPr>
        <p:txBody>
          <a:bodyPr wrap="none">
            <a:spAutoFit/>
          </a:bodyPr>
          <a:lstStyle/>
          <a:p>
            <a:r>
              <a:rPr lang="es-ES" b="1" dirty="0">
                <a:solidFill>
                  <a:srgbClr val="313EC3"/>
                </a:solidFill>
                <a:latin typeface="Montserrat" panose="00000500000000000000" pitchFamily="2" charset="0"/>
                <a:cs typeface="Segoe UI" panose="020B0502040204020203" pitchFamily="34" charset="0"/>
              </a:rPr>
              <a:t>(2008) </a:t>
            </a:r>
            <a:endParaRPr lang="es-CO" dirty="0"/>
          </a:p>
        </p:txBody>
      </p:sp>
      <p:pic>
        <p:nvPicPr>
          <p:cNvPr id="71" name="Graphic 12" descr="Científico">
            <a:extLst>
              <a:ext uri="{FF2B5EF4-FFF2-40B4-BE49-F238E27FC236}">
                <a16:creationId xmlns:a16="http://schemas.microsoft.com/office/drawing/2014/main" id="{823C676F-50AA-44D8-8ECD-68CB09824756}"/>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642532" y="2270542"/>
            <a:ext cx="343869" cy="343869"/>
          </a:xfrm>
          <a:prstGeom prst="rect">
            <a:avLst/>
          </a:prstGeom>
        </p:spPr>
      </p:pic>
    </p:spTree>
    <p:extLst>
      <p:ext uri="{BB962C8B-B14F-4D97-AF65-F5344CB8AC3E}">
        <p14:creationId xmlns:p14="http://schemas.microsoft.com/office/powerpoint/2010/main" val="3391208411"/>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B6ACCFD-F7F1-F4BF-55A5-210FB90EF26C}"/>
              </a:ext>
            </a:extLst>
          </p:cNvPr>
          <p:cNvSpPr txBox="1"/>
          <p:nvPr/>
        </p:nvSpPr>
        <p:spPr>
          <a:xfrm>
            <a:off x="1535940" y="2050664"/>
            <a:ext cx="1560330" cy="646331"/>
          </a:xfrm>
          <a:prstGeom prst="rect">
            <a:avLst/>
          </a:prstGeom>
          <a:noFill/>
        </p:spPr>
        <p:txBody>
          <a:bodyPr wrap="square">
            <a:spAutoFit/>
          </a:bodyPr>
          <a:lstStyle/>
          <a:p>
            <a:pPr lvl="0">
              <a:defRPr/>
            </a:pPr>
            <a:r>
              <a:rPr lang="nl-NL" b="1" dirty="0">
                <a:solidFill>
                  <a:srgbClr val="313EC3"/>
                </a:solidFill>
                <a:latin typeface="Montserrat" panose="00000500000000000000" pitchFamily="2" charset="0"/>
                <a:cs typeface="Segoe UI" panose="020B0502040204020203" pitchFamily="34" charset="0"/>
              </a:rPr>
              <a:t>Hubert y Van der Veeken</a:t>
            </a:r>
            <a:endParaRPr kumimoji="0" lang="es-CO" sz="1800" b="1" i="0" u="none" strike="noStrike" kern="1200" cap="none" spc="0" normalizeH="0" baseline="0" noProof="0" dirty="0">
              <a:ln>
                <a:noFill/>
              </a:ln>
              <a:solidFill>
                <a:srgbClr val="313EC3"/>
              </a:solidFill>
              <a:effectLst/>
              <a:uLnTx/>
              <a:uFillTx/>
              <a:latin typeface="Montserrat" panose="00000500000000000000" pitchFamily="2" charset="0"/>
              <a:cs typeface="Segoe UI" panose="020B0502040204020203" pitchFamily="34" charset="0"/>
            </a:endParaRPr>
          </a:p>
        </p:txBody>
      </p:sp>
      <p:sp>
        <p:nvSpPr>
          <p:cNvPr id="10" name="Marcador de contenido 2">
            <a:extLst>
              <a:ext uri="{FF2B5EF4-FFF2-40B4-BE49-F238E27FC236}">
                <a16:creationId xmlns:a16="http://schemas.microsoft.com/office/drawing/2014/main" id="{E6535F3F-38F6-EA2F-3409-48C3A7E7041B}"/>
              </a:ext>
            </a:extLst>
          </p:cNvPr>
          <p:cNvSpPr txBox="1">
            <a:spLocks/>
          </p:cNvSpPr>
          <p:nvPr/>
        </p:nvSpPr>
        <p:spPr>
          <a:xfrm>
            <a:off x="267186" y="2794588"/>
            <a:ext cx="2354470" cy="2999026"/>
          </a:xfrm>
          <a:prstGeom prst="rect">
            <a:avLst/>
          </a:prstGeom>
        </p:spPr>
        <p:txBody>
          <a:bodyPr vert="horz" lIns="0" tIns="0" rIns="0" bIns="0" rtlCol="0">
            <a:normAutofit fontScale="92500" lnSpcReduction="20000"/>
          </a:bodyPr>
          <a:lstStyle>
            <a:lvl1pPr marL="180000" indent="-180000" algn="l" defTabSz="914400" rtl="0" eaLnBrk="1" latinLnBrk="0" hangingPunct="1">
              <a:lnSpc>
                <a:spcPct val="90000"/>
              </a:lnSpc>
              <a:spcBef>
                <a:spcPts val="1000"/>
              </a:spcBef>
              <a:buFont typeface="Arial" panose="020B0604020202020204" pitchFamily="34" charset="0"/>
              <a:buChar char="•"/>
              <a:defRPr sz="1400" kern="1200">
                <a:solidFill>
                  <a:schemeClr val="accent5"/>
                </a:solidFill>
                <a:latin typeface="+mn-lt"/>
                <a:ea typeface="+mn-ea"/>
                <a:cs typeface="+mn-cs"/>
              </a:defRPr>
            </a:lvl1pPr>
            <a:lvl2pPr marL="360000" indent="-180000" algn="l" defTabSz="914400" rtl="0" eaLnBrk="1" latinLnBrk="0" hangingPunct="1">
              <a:lnSpc>
                <a:spcPct val="90000"/>
              </a:lnSpc>
              <a:spcBef>
                <a:spcPts val="500"/>
              </a:spcBef>
              <a:buFont typeface="Arial" panose="020B0604020202020204" pitchFamily="34" charset="0"/>
              <a:buChar char="•"/>
              <a:defRPr sz="1400" kern="1200">
                <a:solidFill>
                  <a:schemeClr val="accent5"/>
                </a:solidFill>
                <a:latin typeface="+mn-lt"/>
                <a:ea typeface="+mn-ea"/>
                <a:cs typeface="+mn-cs"/>
              </a:defRPr>
            </a:lvl2pPr>
            <a:lvl3pPr marL="540000" indent="-180000" algn="l" defTabSz="914400" rtl="0" eaLnBrk="1" latinLnBrk="0" hangingPunct="1">
              <a:lnSpc>
                <a:spcPct val="90000"/>
              </a:lnSpc>
              <a:spcBef>
                <a:spcPts val="500"/>
              </a:spcBef>
              <a:buFont typeface="Arial" panose="020B0604020202020204" pitchFamily="34" charset="0"/>
              <a:buChar char="•"/>
              <a:defRPr sz="1400" kern="1200">
                <a:solidFill>
                  <a:schemeClr val="accent5"/>
                </a:solidFill>
                <a:latin typeface="+mn-lt"/>
                <a:ea typeface="+mn-ea"/>
                <a:cs typeface="+mn-cs"/>
              </a:defRPr>
            </a:lvl3pPr>
            <a:lvl4pPr marL="720000" indent="-180000" algn="l" defTabSz="914400" rtl="0" eaLnBrk="1" latinLnBrk="0" hangingPunct="1">
              <a:lnSpc>
                <a:spcPct val="90000"/>
              </a:lnSpc>
              <a:spcBef>
                <a:spcPts val="500"/>
              </a:spcBef>
              <a:buFont typeface="Arial" panose="020B0604020202020204" pitchFamily="34" charset="0"/>
              <a:buChar char="•"/>
              <a:defRPr sz="1400" kern="1200">
                <a:solidFill>
                  <a:schemeClr val="accent5"/>
                </a:solidFill>
                <a:latin typeface="+mn-lt"/>
                <a:ea typeface="+mn-ea"/>
                <a:cs typeface="+mn-cs"/>
              </a:defRPr>
            </a:lvl4pPr>
            <a:lvl5pPr marL="900000" indent="-180000" algn="l" defTabSz="914400" rtl="0" eaLnBrk="1" latinLnBrk="0" hangingPunct="1">
              <a:lnSpc>
                <a:spcPct val="90000"/>
              </a:lnSpc>
              <a:spcBef>
                <a:spcPts val="500"/>
              </a:spcBef>
              <a:buFont typeface="Arial" panose="020B0604020202020204" pitchFamily="34" charset="0"/>
              <a:buChar char="•"/>
              <a:defRPr sz="1400" kern="1200">
                <a:solidFill>
                  <a:schemeClr val="accent5"/>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ctr">
              <a:lnSpc>
                <a:spcPct val="110000"/>
              </a:lnSpc>
              <a:buNone/>
              <a:defRPr/>
            </a:pPr>
            <a:r>
              <a:rPr lang="es-ES" sz="1800" dirty="0">
                <a:solidFill>
                  <a:schemeClr val="tx1"/>
                </a:solidFill>
                <a:latin typeface="Montserrat" panose="00000500000000000000" pitchFamily="2" charset="0"/>
                <a:cs typeface="Segoe UI Light" panose="020B0502040204020203" pitchFamily="34" charset="0"/>
              </a:rPr>
              <a:t>Proponen SAO, un método innovador que mejora la detección de valores atípicos en datos asimétricos mediante la combinación de MAD y ajustes específicos para corregir la asimetría, demostrando su efectividad y ventajas frente a otros métodos tradicionales.</a:t>
            </a:r>
            <a:endParaRPr kumimoji="0" lang="es-CO" sz="1800" b="0" i="0" u="none" strike="noStrike" kern="1200" cap="none" spc="0" normalizeH="0" baseline="0" noProof="0" dirty="0">
              <a:ln>
                <a:noFill/>
              </a:ln>
              <a:solidFill>
                <a:schemeClr val="tx1"/>
              </a:solidFill>
              <a:effectLst/>
              <a:uLnTx/>
              <a:uFillTx/>
              <a:latin typeface="Montserrat" panose="00000500000000000000" pitchFamily="2" charset="0"/>
              <a:cs typeface="Segoe UI Light" panose="020B0502040204020203" pitchFamily="34" charset="0"/>
            </a:endParaRPr>
          </a:p>
        </p:txBody>
      </p:sp>
      <p:cxnSp>
        <p:nvCxnSpPr>
          <p:cNvPr id="3" name="Straight Connector 2">
            <a:extLst>
              <a:ext uri="{FF2B5EF4-FFF2-40B4-BE49-F238E27FC236}">
                <a16:creationId xmlns:a16="http://schemas.microsoft.com/office/drawing/2014/main" id="{2740429B-7866-652A-3215-6B55FE5ED0E3}"/>
              </a:ext>
            </a:extLst>
          </p:cNvPr>
          <p:cNvCxnSpPr>
            <a:cxnSpLocks/>
          </p:cNvCxnSpPr>
          <p:nvPr/>
        </p:nvCxnSpPr>
        <p:spPr>
          <a:xfrm flipV="1">
            <a:off x="0" y="1924689"/>
            <a:ext cx="12115640" cy="105"/>
          </a:xfrm>
          <a:prstGeom prst="line">
            <a:avLst/>
          </a:prstGeom>
          <a:ln w="31750">
            <a:solidFill>
              <a:srgbClr val="78D3FC"/>
            </a:solidFill>
          </a:ln>
        </p:spPr>
        <p:style>
          <a:lnRef idx="1">
            <a:schemeClr val="accent1"/>
          </a:lnRef>
          <a:fillRef idx="0">
            <a:schemeClr val="accent1"/>
          </a:fillRef>
          <a:effectRef idx="0">
            <a:schemeClr val="accent1"/>
          </a:effectRef>
          <a:fontRef idx="minor">
            <a:schemeClr val="tx1"/>
          </a:fontRef>
        </p:style>
      </p:cxnSp>
      <p:sp>
        <p:nvSpPr>
          <p:cNvPr id="12" name="Gráfico 13">
            <a:extLst>
              <a:ext uri="{FF2B5EF4-FFF2-40B4-BE49-F238E27FC236}">
                <a16:creationId xmlns:a16="http://schemas.microsoft.com/office/drawing/2014/main" id="{3853055D-93FC-DA11-783A-7F281FAB827F}"/>
              </a:ext>
            </a:extLst>
          </p:cNvPr>
          <p:cNvSpPr>
            <a:spLocks noChangeAspect="1"/>
          </p:cNvSpPr>
          <p:nvPr/>
        </p:nvSpPr>
        <p:spPr>
          <a:xfrm>
            <a:off x="1388028" y="2214888"/>
            <a:ext cx="180000" cy="180000"/>
          </a:xfrm>
          <a:custGeom>
            <a:avLst/>
            <a:gdLst>
              <a:gd name="connsiteX0" fmla="*/ 763510 w 763510"/>
              <a:gd name="connsiteY0" fmla="*/ 381755 h 763510"/>
              <a:gd name="connsiteX1" fmla="*/ 381755 w 763510"/>
              <a:gd name="connsiteY1" fmla="*/ 763510 h 763510"/>
              <a:gd name="connsiteX2" fmla="*/ 0 w 763510"/>
              <a:gd name="connsiteY2" fmla="*/ 381755 h 763510"/>
              <a:gd name="connsiteX3" fmla="*/ 381755 w 763510"/>
              <a:gd name="connsiteY3" fmla="*/ 0 h 763510"/>
              <a:gd name="connsiteX4" fmla="*/ 763510 w 763510"/>
              <a:gd name="connsiteY4" fmla="*/ 381755 h 7635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3510" h="763510">
                <a:moveTo>
                  <a:pt x="763510" y="381755"/>
                </a:moveTo>
                <a:cubicBezTo>
                  <a:pt x="763510" y="592593"/>
                  <a:pt x="592593" y="763510"/>
                  <a:pt x="381755" y="763510"/>
                </a:cubicBezTo>
                <a:cubicBezTo>
                  <a:pt x="170918" y="763510"/>
                  <a:pt x="0" y="592593"/>
                  <a:pt x="0" y="381755"/>
                </a:cubicBezTo>
                <a:cubicBezTo>
                  <a:pt x="0" y="170918"/>
                  <a:pt x="170918" y="0"/>
                  <a:pt x="381755" y="0"/>
                </a:cubicBezTo>
                <a:cubicBezTo>
                  <a:pt x="592593" y="0"/>
                  <a:pt x="763510" y="170918"/>
                  <a:pt x="763510" y="381755"/>
                </a:cubicBezTo>
                <a:close/>
              </a:path>
            </a:pathLst>
          </a:custGeom>
          <a:solidFill>
            <a:schemeClr val="accent5"/>
          </a:solidFill>
          <a:ln w="38100" cap="flat">
            <a:solidFill>
              <a:srgbClr val="F0E7E1"/>
            </a:solidFill>
            <a:prstDash val="solid"/>
            <a:miter/>
          </a:ln>
          <a:effectLst>
            <a:outerShdw blurRad="63500" sx="102000" sy="102000" algn="ctr" rotWithShape="0">
              <a:schemeClr val="accent5">
                <a:alpha val="16000"/>
              </a:scheme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2400" b="1" i="0" u="none" strike="noStrike" kern="1200" cap="none" spc="0" normalizeH="0" baseline="0" noProof="0" dirty="0">
              <a:ln>
                <a:noFill/>
              </a:ln>
              <a:solidFill>
                <a:srgbClr val="00AABD"/>
              </a:solidFill>
              <a:effectLst/>
              <a:uLnTx/>
              <a:uFillTx/>
              <a:latin typeface="Montserrat" panose="00000500000000000000" pitchFamily="2" charset="0"/>
            </a:endParaRPr>
          </a:p>
        </p:txBody>
      </p:sp>
      <p:sp>
        <p:nvSpPr>
          <p:cNvPr id="20" name="Gráfico 13">
            <a:extLst>
              <a:ext uri="{FF2B5EF4-FFF2-40B4-BE49-F238E27FC236}">
                <a16:creationId xmlns:a16="http://schemas.microsoft.com/office/drawing/2014/main" id="{7FB15105-5653-68A0-0430-C94D1AE28681}"/>
              </a:ext>
            </a:extLst>
          </p:cNvPr>
          <p:cNvSpPr>
            <a:spLocks noChangeAspect="1"/>
          </p:cNvSpPr>
          <p:nvPr/>
        </p:nvSpPr>
        <p:spPr>
          <a:xfrm>
            <a:off x="816712" y="1826820"/>
            <a:ext cx="180000" cy="180000"/>
          </a:xfrm>
          <a:custGeom>
            <a:avLst/>
            <a:gdLst>
              <a:gd name="connsiteX0" fmla="*/ 763510 w 763510"/>
              <a:gd name="connsiteY0" fmla="*/ 381755 h 763510"/>
              <a:gd name="connsiteX1" fmla="*/ 381755 w 763510"/>
              <a:gd name="connsiteY1" fmla="*/ 763510 h 763510"/>
              <a:gd name="connsiteX2" fmla="*/ 0 w 763510"/>
              <a:gd name="connsiteY2" fmla="*/ 381755 h 763510"/>
              <a:gd name="connsiteX3" fmla="*/ 381755 w 763510"/>
              <a:gd name="connsiteY3" fmla="*/ 0 h 763510"/>
              <a:gd name="connsiteX4" fmla="*/ 763510 w 763510"/>
              <a:gd name="connsiteY4" fmla="*/ 381755 h 7635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3510" h="763510">
                <a:moveTo>
                  <a:pt x="763510" y="381755"/>
                </a:moveTo>
                <a:cubicBezTo>
                  <a:pt x="763510" y="592593"/>
                  <a:pt x="592593" y="763510"/>
                  <a:pt x="381755" y="763510"/>
                </a:cubicBezTo>
                <a:cubicBezTo>
                  <a:pt x="170918" y="763510"/>
                  <a:pt x="0" y="592593"/>
                  <a:pt x="0" y="381755"/>
                </a:cubicBezTo>
                <a:cubicBezTo>
                  <a:pt x="0" y="170918"/>
                  <a:pt x="170918" y="0"/>
                  <a:pt x="381755" y="0"/>
                </a:cubicBezTo>
                <a:cubicBezTo>
                  <a:pt x="592593" y="0"/>
                  <a:pt x="763510" y="170918"/>
                  <a:pt x="763510" y="381755"/>
                </a:cubicBezTo>
                <a:close/>
              </a:path>
            </a:pathLst>
          </a:custGeom>
          <a:solidFill>
            <a:schemeClr val="bg1"/>
          </a:solidFill>
          <a:ln w="38100" cap="flat">
            <a:solidFill>
              <a:srgbClr val="78D3FC"/>
            </a:solidFill>
            <a:prstDash val="solid"/>
            <a:miter/>
          </a:ln>
          <a:effectLst>
            <a:outerShdw blurRad="63500" sx="102000" sy="102000" algn="ctr" rotWithShape="0">
              <a:schemeClr val="accent5">
                <a:alpha val="16000"/>
              </a:scheme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2400" b="1" i="0" u="none" strike="noStrike" kern="1200" cap="none" spc="0" normalizeH="0" baseline="0" noProof="0" dirty="0">
              <a:ln>
                <a:noFill/>
              </a:ln>
              <a:solidFill>
                <a:srgbClr val="00AABD"/>
              </a:solidFill>
              <a:effectLst/>
              <a:uLnTx/>
              <a:uFillTx/>
              <a:latin typeface="Montserrat" panose="00000500000000000000" pitchFamily="2" charset="0"/>
            </a:endParaRPr>
          </a:p>
        </p:txBody>
      </p:sp>
      <p:sp>
        <p:nvSpPr>
          <p:cNvPr id="21" name="Rounded Rectangle 20">
            <a:extLst>
              <a:ext uri="{FF2B5EF4-FFF2-40B4-BE49-F238E27FC236}">
                <a16:creationId xmlns:a16="http://schemas.microsoft.com/office/drawing/2014/main" id="{D717401C-EC54-83E6-7ECF-2508B5998F5C}"/>
              </a:ext>
            </a:extLst>
          </p:cNvPr>
          <p:cNvSpPr/>
          <p:nvPr/>
        </p:nvSpPr>
        <p:spPr>
          <a:xfrm>
            <a:off x="592098" y="2021771"/>
            <a:ext cx="629228" cy="629467"/>
          </a:xfrm>
          <a:prstGeom prst="roundRect">
            <a:avLst>
              <a:gd name="adj" fmla="val 50000"/>
            </a:avLst>
          </a:prstGeom>
          <a:solidFill>
            <a:schemeClr val="bg1"/>
          </a:solidFill>
          <a:ln w="25400">
            <a:solidFill>
              <a:srgbClr val="78D3FC"/>
            </a:solidFill>
          </a:ln>
          <a:effectLst>
            <a:outerShdw blurRad="503684" dist="38100" dir="5400000" sx="101000" sy="101000" algn="t" rotWithShape="0">
              <a:schemeClr val="accent5">
                <a:lumMod val="50000"/>
                <a:alpha val="24407"/>
              </a:schemeClr>
            </a:outerShdw>
          </a:effectLst>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ontserrat" panose="00000500000000000000" pitchFamily="2" charset="0"/>
            </a:endParaRPr>
          </a:p>
        </p:txBody>
      </p:sp>
      <p:pic>
        <p:nvPicPr>
          <p:cNvPr id="13" name="Graphic 12" descr="Científico">
            <a:extLst>
              <a:ext uri="{FF2B5EF4-FFF2-40B4-BE49-F238E27FC236}">
                <a16:creationId xmlns:a16="http://schemas.microsoft.com/office/drawing/2014/main" id="{F299A5AF-424B-F1DB-C75C-B509E5D9C640}"/>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48800" y="2118368"/>
            <a:ext cx="343869" cy="343869"/>
          </a:xfrm>
          <a:prstGeom prst="rect">
            <a:avLst/>
          </a:prstGeom>
        </p:spPr>
      </p:pic>
      <p:sp>
        <p:nvSpPr>
          <p:cNvPr id="17" name="CuadroTexto 20">
            <a:extLst>
              <a:ext uri="{FF2B5EF4-FFF2-40B4-BE49-F238E27FC236}">
                <a16:creationId xmlns:a16="http://schemas.microsoft.com/office/drawing/2014/main" id="{8EE849D1-0294-B5BB-71D6-48C7A82685D3}"/>
              </a:ext>
            </a:extLst>
          </p:cNvPr>
          <p:cNvSpPr txBox="1"/>
          <p:nvPr/>
        </p:nvSpPr>
        <p:spPr>
          <a:xfrm>
            <a:off x="640421" y="411152"/>
            <a:ext cx="4444599" cy="531556"/>
          </a:xfrm>
          <a:prstGeom prst="rect">
            <a:avLst/>
          </a:prstGeom>
          <a:noFill/>
        </p:spPr>
        <p:txBody>
          <a:bodyPr wrap="square" lIns="0" tIns="0" rIns="0" bIns="0">
            <a:spAutoFit/>
          </a:bodyPr>
          <a:lstStyle/>
          <a:p>
            <a:pPr lvl="0">
              <a:lnSpc>
                <a:spcPts val="4400"/>
              </a:lnSpc>
              <a:defRPr/>
            </a:pPr>
            <a:r>
              <a:rPr lang="es-ES" sz="3200" b="1" dirty="0">
                <a:solidFill>
                  <a:srgbClr val="313EC3"/>
                </a:solidFill>
                <a:latin typeface="Montserrat" panose="00000500000000000000" pitchFamily="2" charset="0"/>
                <a:cs typeface="Segoe UI" panose="020B0502040204020203" pitchFamily="34" charset="0"/>
              </a:rPr>
              <a:t>5. Estado del Arte</a:t>
            </a:r>
          </a:p>
        </p:txBody>
      </p:sp>
      <p:pic>
        <p:nvPicPr>
          <p:cNvPr id="26" name="Graphic 12" descr="Científico">
            <a:extLst>
              <a:ext uri="{FF2B5EF4-FFF2-40B4-BE49-F238E27FC236}">
                <a16:creationId xmlns:a16="http://schemas.microsoft.com/office/drawing/2014/main" id="{2AC405D1-0998-49EC-8661-D411AE120736}"/>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05526" y="2124888"/>
            <a:ext cx="343869" cy="343869"/>
          </a:xfrm>
          <a:prstGeom prst="rect">
            <a:avLst/>
          </a:prstGeom>
        </p:spPr>
      </p:pic>
      <p:sp>
        <p:nvSpPr>
          <p:cNvPr id="27" name="TextBox 8">
            <a:extLst>
              <a:ext uri="{FF2B5EF4-FFF2-40B4-BE49-F238E27FC236}">
                <a16:creationId xmlns:a16="http://schemas.microsoft.com/office/drawing/2014/main" id="{BAAFDC9D-FB05-4990-BEAD-4CA7BD5CABC4}"/>
              </a:ext>
            </a:extLst>
          </p:cNvPr>
          <p:cNvSpPr txBox="1"/>
          <p:nvPr/>
        </p:nvSpPr>
        <p:spPr>
          <a:xfrm>
            <a:off x="4057112" y="2008816"/>
            <a:ext cx="2288854" cy="923330"/>
          </a:xfrm>
          <a:prstGeom prst="rect">
            <a:avLst/>
          </a:prstGeom>
          <a:noFill/>
        </p:spPr>
        <p:txBody>
          <a:bodyPr wrap="square">
            <a:spAutoFit/>
          </a:bodyPr>
          <a:lstStyle/>
          <a:p>
            <a:pPr lvl="0">
              <a:defRPr/>
            </a:pPr>
            <a:r>
              <a:rPr lang="nl-NL" b="1" dirty="0">
                <a:solidFill>
                  <a:srgbClr val="313EC3"/>
                </a:solidFill>
                <a:latin typeface="Montserrat" panose="00000500000000000000" pitchFamily="2" charset="0"/>
                <a:cs typeface="Segoe UI" panose="020B0502040204020203" pitchFamily="34" charset="0"/>
              </a:rPr>
              <a:t>Van Aelst, Vandervieren</a:t>
            </a:r>
          </a:p>
          <a:p>
            <a:pPr lvl="0">
              <a:defRPr/>
            </a:pPr>
            <a:r>
              <a:rPr lang="nl-NL" b="1" dirty="0">
                <a:solidFill>
                  <a:srgbClr val="313EC3"/>
                </a:solidFill>
                <a:latin typeface="Montserrat" panose="00000500000000000000" pitchFamily="2" charset="0"/>
                <a:cs typeface="Segoe UI" panose="020B0502040204020203" pitchFamily="34" charset="0"/>
              </a:rPr>
              <a:t>y Willems</a:t>
            </a:r>
            <a:endParaRPr kumimoji="0" lang="es-CO" sz="1800" b="1" i="0" u="none" strike="noStrike" kern="1200" cap="none" spc="0" normalizeH="0" baseline="0" noProof="0" dirty="0">
              <a:ln>
                <a:noFill/>
              </a:ln>
              <a:solidFill>
                <a:srgbClr val="313EC3"/>
              </a:solidFill>
              <a:effectLst/>
              <a:uLnTx/>
              <a:uFillTx/>
              <a:latin typeface="Montserrat" panose="00000500000000000000" pitchFamily="2" charset="0"/>
              <a:cs typeface="Segoe UI" panose="020B0502040204020203" pitchFamily="34" charset="0"/>
            </a:endParaRPr>
          </a:p>
        </p:txBody>
      </p:sp>
      <p:sp>
        <p:nvSpPr>
          <p:cNvPr id="28" name="Marcador de contenido 2">
            <a:extLst>
              <a:ext uri="{FF2B5EF4-FFF2-40B4-BE49-F238E27FC236}">
                <a16:creationId xmlns:a16="http://schemas.microsoft.com/office/drawing/2014/main" id="{BBA3A1E0-F324-4D9B-A2B5-CEBE5AB789E8}"/>
              </a:ext>
            </a:extLst>
          </p:cNvPr>
          <p:cNvSpPr txBox="1">
            <a:spLocks/>
          </p:cNvSpPr>
          <p:nvPr/>
        </p:nvSpPr>
        <p:spPr>
          <a:xfrm>
            <a:off x="2788358" y="2922960"/>
            <a:ext cx="2142602" cy="2572619"/>
          </a:xfrm>
          <a:prstGeom prst="rect">
            <a:avLst/>
          </a:prstGeom>
        </p:spPr>
        <p:txBody>
          <a:bodyPr vert="horz" lIns="0" tIns="0" rIns="0" bIns="0" rtlCol="0">
            <a:normAutofit fontScale="92500" lnSpcReduction="20000"/>
          </a:bodyPr>
          <a:lstStyle>
            <a:lvl1pPr marL="180000" indent="-180000" algn="l" defTabSz="914400" rtl="0" eaLnBrk="1" latinLnBrk="0" hangingPunct="1">
              <a:lnSpc>
                <a:spcPct val="90000"/>
              </a:lnSpc>
              <a:spcBef>
                <a:spcPts val="1000"/>
              </a:spcBef>
              <a:buFont typeface="Arial" panose="020B0604020202020204" pitchFamily="34" charset="0"/>
              <a:buChar char="•"/>
              <a:defRPr sz="1400" kern="1200">
                <a:solidFill>
                  <a:schemeClr val="accent5"/>
                </a:solidFill>
                <a:latin typeface="+mn-lt"/>
                <a:ea typeface="+mn-ea"/>
                <a:cs typeface="+mn-cs"/>
              </a:defRPr>
            </a:lvl1pPr>
            <a:lvl2pPr marL="360000" indent="-180000" algn="l" defTabSz="914400" rtl="0" eaLnBrk="1" latinLnBrk="0" hangingPunct="1">
              <a:lnSpc>
                <a:spcPct val="90000"/>
              </a:lnSpc>
              <a:spcBef>
                <a:spcPts val="500"/>
              </a:spcBef>
              <a:buFont typeface="Arial" panose="020B0604020202020204" pitchFamily="34" charset="0"/>
              <a:buChar char="•"/>
              <a:defRPr sz="1400" kern="1200">
                <a:solidFill>
                  <a:schemeClr val="accent5"/>
                </a:solidFill>
                <a:latin typeface="+mn-lt"/>
                <a:ea typeface="+mn-ea"/>
                <a:cs typeface="+mn-cs"/>
              </a:defRPr>
            </a:lvl2pPr>
            <a:lvl3pPr marL="540000" indent="-180000" algn="l" defTabSz="914400" rtl="0" eaLnBrk="1" latinLnBrk="0" hangingPunct="1">
              <a:lnSpc>
                <a:spcPct val="90000"/>
              </a:lnSpc>
              <a:spcBef>
                <a:spcPts val="500"/>
              </a:spcBef>
              <a:buFont typeface="Arial" panose="020B0604020202020204" pitchFamily="34" charset="0"/>
              <a:buChar char="•"/>
              <a:defRPr sz="1400" kern="1200">
                <a:solidFill>
                  <a:schemeClr val="accent5"/>
                </a:solidFill>
                <a:latin typeface="+mn-lt"/>
                <a:ea typeface="+mn-ea"/>
                <a:cs typeface="+mn-cs"/>
              </a:defRPr>
            </a:lvl3pPr>
            <a:lvl4pPr marL="720000" indent="-180000" algn="l" defTabSz="914400" rtl="0" eaLnBrk="1" latinLnBrk="0" hangingPunct="1">
              <a:lnSpc>
                <a:spcPct val="90000"/>
              </a:lnSpc>
              <a:spcBef>
                <a:spcPts val="500"/>
              </a:spcBef>
              <a:buFont typeface="Arial" panose="020B0604020202020204" pitchFamily="34" charset="0"/>
              <a:buChar char="•"/>
              <a:defRPr sz="1400" kern="1200">
                <a:solidFill>
                  <a:schemeClr val="accent5"/>
                </a:solidFill>
                <a:latin typeface="+mn-lt"/>
                <a:ea typeface="+mn-ea"/>
                <a:cs typeface="+mn-cs"/>
              </a:defRPr>
            </a:lvl4pPr>
            <a:lvl5pPr marL="900000" indent="-180000" algn="l" defTabSz="914400" rtl="0" eaLnBrk="1" latinLnBrk="0" hangingPunct="1">
              <a:lnSpc>
                <a:spcPct val="90000"/>
              </a:lnSpc>
              <a:spcBef>
                <a:spcPts val="500"/>
              </a:spcBef>
              <a:buFont typeface="Arial" panose="020B0604020202020204" pitchFamily="34" charset="0"/>
              <a:buChar char="•"/>
              <a:defRPr sz="1400" kern="1200">
                <a:solidFill>
                  <a:schemeClr val="accent5"/>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ctr">
              <a:lnSpc>
                <a:spcPct val="110000"/>
              </a:lnSpc>
              <a:buNone/>
              <a:defRPr/>
            </a:pPr>
            <a:r>
              <a:rPr lang="es-ES" sz="1800" dirty="0">
                <a:solidFill>
                  <a:schemeClr val="tx1"/>
                </a:solidFill>
                <a:latin typeface="Montserrat" panose="00000500000000000000" pitchFamily="2" charset="0"/>
                <a:cs typeface="Segoe UI Light" panose="020B0502040204020203" pitchFamily="34" charset="0"/>
              </a:rPr>
              <a:t>Amplían el estimador Stahel-Donoho con pesos celulares adaptativos para mejorar la robustez en datos contaminados o asimétricos, demostrando su utilidad y rendimiento en diversos escenarios de datos.</a:t>
            </a:r>
            <a:endParaRPr kumimoji="0" lang="es-CO" sz="1800" b="0" i="0" u="none" strike="noStrike" kern="1200" cap="none" spc="0" normalizeH="0" baseline="0" noProof="0" dirty="0">
              <a:ln>
                <a:noFill/>
              </a:ln>
              <a:solidFill>
                <a:schemeClr val="tx1"/>
              </a:solidFill>
              <a:effectLst/>
              <a:uLnTx/>
              <a:uFillTx/>
              <a:latin typeface="Montserrat" panose="00000500000000000000" pitchFamily="2" charset="0"/>
              <a:cs typeface="Segoe UI Light" panose="020B0502040204020203" pitchFamily="34" charset="0"/>
            </a:endParaRPr>
          </a:p>
        </p:txBody>
      </p:sp>
      <p:sp>
        <p:nvSpPr>
          <p:cNvPr id="29" name="Gráfico 13">
            <a:extLst>
              <a:ext uri="{FF2B5EF4-FFF2-40B4-BE49-F238E27FC236}">
                <a16:creationId xmlns:a16="http://schemas.microsoft.com/office/drawing/2014/main" id="{4E498D8F-F474-4739-A159-8467755731FD}"/>
              </a:ext>
            </a:extLst>
          </p:cNvPr>
          <p:cNvSpPr>
            <a:spLocks noChangeAspect="1"/>
          </p:cNvSpPr>
          <p:nvPr/>
        </p:nvSpPr>
        <p:spPr>
          <a:xfrm>
            <a:off x="3909200" y="2205702"/>
            <a:ext cx="180000" cy="180000"/>
          </a:xfrm>
          <a:custGeom>
            <a:avLst/>
            <a:gdLst>
              <a:gd name="connsiteX0" fmla="*/ 763510 w 763510"/>
              <a:gd name="connsiteY0" fmla="*/ 381755 h 763510"/>
              <a:gd name="connsiteX1" fmla="*/ 381755 w 763510"/>
              <a:gd name="connsiteY1" fmla="*/ 763510 h 763510"/>
              <a:gd name="connsiteX2" fmla="*/ 0 w 763510"/>
              <a:gd name="connsiteY2" fmla="*/ 381755 h 763510"/>
              <a:gd name="connsiteX3" fmla="*/ 381755 w 763510"/>
              <a:gd name="connsiteY3" fmla="*/ 0 h 763510"/>
              <a:gd name="connsiteX4" fmla="*/ 763510 w 763510"/>
              <a:gd name="connsiteY4" fmla="*/ 381755 h 7635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3510" h="763510">
                <a:moveTo>
                  <a:pt x="763510" y="381755"/>
                </a:moveTo>
                <a:cubicBezTo>
                  <a:pt x="763510" y="592593"/>
                  <a:pt x="592593" y="763510"/>
                  <a:pt x="381755" y="763510"/>
                </a:cubicBezTo>
                <a:cubicBezTo>
                  <a:pt x="170918" y="763510"/>
                  <a:pt x="0" y="592593"/>
                  <a:pt x="0" y="381755"/>
                </a:cubicBezTo>
                <a:cubicBezTo>
                  <a:pt x="0" y="170918"/>
                  <a:pt x="170918" y="0"/>
                  <a:pt x="381755" y="0"/>
                </a:cubicBezTo>
                <a:cubicBezTo>
                  <a:pt x="592593" y="0"/>
                  <a:pt x="763510" y="170918"/>
                  <a:pt x="763510" y="381755"/>
                </a:cubicBezTo>
                <a:close/>
              </a:path>
            </a:pathLst>
          </a:custGeom>
          <a:solidFill>
            <a:schemeClr val="accent5"/>
          </a:solidFill>
          <a:ln w="38100" cap="flat">
            <a:solidFill>
              <a:srgbClr val="F0E7E1"/>
            </a:solidFill>
            <a:prstDash val="solid"/>
            <a:miter/>
          </a:ln>
          <a:effectLst>
            <a:outerShdw blurRad="63500" sx="102000" sy="102000" algn="ctr" rotWithShape="0">
              <a:schemeClr val="accent5">
                <a:alpha val="16000"/>
              </a:scheme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2400" b="1" i="0" u="none" strike="noStrike" kern="1200" cap="none" spc="0" normalizeH="0" baseline="0" noProof="0" dirty="0">
              <a:ln>
                <a:noFill/>
              </a:ln>
              <a:solidFill>
                <a:srgbClr val="00AABD"/>
              </a:solidFill>
              <a:effectLst/>
              <a:uLnTx/>
              <a:uFillTx/>
              <a:latin typeface="Montserrat" panose="00000500000000000000" pitchFamily="2" charset="0"/>
            </a:endParaRPr>
          </a:p>
        </p:txBody>
      </p:sp>
      <p:sp>
        <p:nvSpPr>
          <p:cNvPr id="30" name="Gráfico 13">
            <a:extLst>
              <a:ext uri="{FF2B5EF4-FFF2-40B4-BE49-F238E27FC236}">
                <a16:creationId xmlns:a16="http://schemas.microsoft.com/office/drawing/2014/main" id="{20659026-A5DF-4D2F-9F30-485E3348256C}"/>
              </a:ext>
            </a:extLst>
          </p:cNvPr>
          <p:cNvSpPr>
            <a:spLocks noChangeAspect="1"/>
          </p:cNvSpPr>
          <p:nvPr/>
        </p:nvSpPr>
        <p:spPr>
          <a:xfrm>
            <a:off x="3337884" y="1817634"/>
            <a:ext cx="180000" cy="180000"/>
          </a:xfrm>
          <a:custGeom>
            <a:avLst/>
            <a:gdLst>
              <a:gd name="connsiteX0" fmla="*/ 763510 w 763510"/>
              <a:gd name="connsiteY0" fmla="*/ 381755 h 763510"/>
              <a:gd name="connsiteX1" fmla="*/ 381755 w 763510"/>
              <a:gd name="connsiteY1" fmla="*/ 763510 h 763510"/>
              <a:gd name="connsiteX2" fmla="*/ 0 w 763510"/>
              <a:gd name="connsiteY2" fmla="*/ 381755 h 763510"/>
              <a:gd name="connsiteX3" fmla="*/ 381755 w 763510"/>
              <a:gd name="connsiteY3" fmla="*/ 0 h 763510"/>
              <a:gd name="connsiteX4" fmla="*/ 763510 w 763510"/>
              <a:gd name="connsiteY4" fmla="*/ 381755 h 7635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3510" h="763510">
                <a:moveTo>
                  <a:pt x="763510" y="381755"/>
                </a:moveTo>
                <a:cubicBezTo>
                  <a:pt x="763510" y="592593"/>
                  <a:pt x="592593" y="763510"/>
                  <a:pt x="381755" y="763510"/>
                </a:cubicBezTo>
                <a:cubicBezTo>
                  <a:pt x="170918" y="763510"/>
                  <a:pt x="0" y="592593"/>
                  <a:pt x="0" y="381755"/>
                </a:cubicBezTo>
                <a:cubicBezTo>
                  <a:pt x="0" y="170918"/>
                  <a:pt x="170918" y="0"/>
                  <a:pt x="381755" y="0"/>
                </a:cubicBezTo>
                <a:cubicBezTo>
                  <a:pt x="592593" y="0"/>
                  <a:pt x="763510" y="170918"/>
                  <a:pt x="763510" y="381755"/>
                </a:cubicBezTo>
                <a:close/>
              </a:path>
            </a:pathLst>
          </a:custGeom>
          <a:solidFill>
            <a:schemeClr val="bg1"/>
          </a:solidFill>
          <a:ln w="38100" cap="flat">
            <a:solidFill>
              <a:srgbClr val="78D3FC"/>
            </a:solidFill>
            <a:prstDash val="solid"/>
            <a:miter/>
          </a:ln>
          <a:effectLst>
            <a:outerShdw blurRad="63500" sx="102000" sy="102000" algn="ctr" rotWithShape="0">
              <a:schemeClr val="accent5">
                <a:alpha val="16000"/>
              </a:scheme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2400" b="1" i="0" u="none" strike="noStrike" kern="1200" cap="none" spc="0" normalizeH="0" baseline="0" noProof="0" dirty="0">
              <a:ln>
                <a:noFill/>
              </a:ln>
              <a:solidFill>
                <a:srgbClr val="00AABD"/>
              </a:solidFill>
              <a:effectLst/>
              <a:uLnTx/>
              <a:uFillTx/>
              <a:latin typeface="Montserrat" panose="00000500000000000000" pitchFamily="2" charset="0"/>
            </a:endParaRPr>
          </a:p>
        </p:txBody>
      </p:sp>
      <p:sp>
        <p:nvSpPr>
          <p:cNvPr id="31" name="Rounded Rectangle 20">
            <a:extLst>
              <a:ext uri="{FF2B5EF4-FFF2-40B4-BE49-F238E27FC236}">
                <a16:creationId xmlns:a16="http://schemas.microsoft.com/office/drawing/2014/main" id="{B0F96D73-3622-409D-ABF8-BD995A00D2DC}"/>
              </a:ext>
            </a:extLst>
          </p:cNvPr>
          <p:cNvSpPr/>
          <p:nvPr/>
        </p:nvSpPr>
        <p:spPr>
          <a:xfrm>
            <a:off x="3113270" y="2012585"/>
            <a:ext cx="629228" cy="629467"/>
          </a:xfrm>
          <a:prstGeom prst="roundRect">
            <a:avLst>
              <a:gd name="adj" fmla="val 50000"/>
            </a:avLst>
          </a:prstGeom>
          <a:solidFill>
            <a:schemeClr val="bg1"/>
          </a:solidFill>
          <a:ln w="25400">
            <a:solidFill>
              <a:srgbClr val="78D3FC"/>
            </a:solidFill>
          </a:ln>
          <a:effectLst>
            <a:outerShdw blurRad="503684" dist="38100" dir="5400000" sx="101000" sy="101000" algn="t" rotWithShape="0">
              <a:schemeClr val="accent5">
                <a:lumMod val="50000"/>
                <a:alpha val="24407"/>
              </a:schemeClr>
            </a:outerShdw>
          </a:effectLst>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ontserrat" panose="00000500000000000000" pitchFamily="2" charset="0"/>
            </a:endParaRPr>
          </a:p>
        </p:txBody>
      </p:sp>
      <p:pic>
        <p:nvPicPr>
          <p:cNvPr id="32" name="Graphic 12" descr="Científico">
            <a:extLst>
              <a:ext uri="{FF2B5EF4-FFF2-40B4-BE49-F238E27FC236}">
                <a16:creationId xmlns:a16="http://schemas.microsoft.com/office/drawing/2014/main" id="{3F07B9E1-F42E-452E-BF5B-C95F34929AFA}"/>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369972" y="2109182"/>
            <a:ext cx="343869" cy="343869"/>
          </a:xfrm>
          <a:prstGeom prst="rect">
            <a:avLst/>
          </a:prstGeom>
        </p:spPr>
      </p:pic>
      <p:pic>
        <p:nvPicPr>
          <p:cNvPr id="33" name="Graphic 12" descr="Científico">
            <a:extLst>
              <a:ext uri="{FF2B5EF4-FFF2-40B4-BE49-F238E27FC236}">
                <a16:creationId xmlns:a16="http://schemas.microsoft.com/office/drawing/2014/main" id="{CBC7E24C-2440-4A73-8867-3FBBD6026F9E}"/>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126698" y="2115702"/>
            <a:ext cx="343869" cy="343869"/>
          </a:xfrm>
          <a:prstGeom prst="rect">
            <a:avLst/>
          </a:prstGeom>
        </p:spPr>
      </p:pic>
      <p:sp>
        <p:nvSpPr>
          <p:cNvPr id="40" name="TextBox 8">
            <a:extLst>
              <a:ext uri="{FF2B5EF4-FFF2-40B4-BE49-F238E27FC236}">
                <a16:creationId xmlns:a16="http://schemas.microsoft.com/office/drawing/2014/main" id="{A942D44F-BC6B-4BC8-8FD0-0F231A32B5D6}"/>
              </a:ext>
            </a:extLst>
          </p:cNvPr>
          <p:cNvSpPr txBox="1"/>
          <p:nvPr/>
        </p:nvSpPr>
        <p:spPr>
          <a:xfrm>
            <a:off x="6403001" y="1938330"/>
            <a:ext cx="1560330" cy="923330"/>
          </a:xfrm>
          <a:prstGeom prst="rect">
            <a:avLst/>
          </a:prstGeom>
          <a:noFill/>
        </p:spPr>
        <p:txBody>
          <a:bodyPr wrap="square">
            <a:spAutoFit/>
          </a:bodyPr>
          <a:lstStyle/>
          <a:p>
            <a:pPr lvl="0">
              <a:defRPr/>
            </a:pPr>
            <a:r>
              <a:rPr lang="nl-NL" b="1" dirty="0">
                <a:solidFill>
                  <a:srgbClr val="313EC3"/>
                </a:solidFill>
                <a:latin typeface="Montserrat" panose="00000500000000000000" pitchFamily="2" charset="0"/>
                <a:cs typeface="Segoe UI" panose="020B0502040204020203" pitchFamily="34" charset="0"/>
              </a:rPr>
              <a:t>Van Aelst, Vandervieren</a:t>
            </a:r>
          </a:p>
          <a:p>
            <a:pPr lvl="0">
              <a:defRPr/>
            </a:pPr>
            <a:r>
              <a:rPr lang="nl-NL" b="1" dirty="0">
                <a:solidFill>
                  <a:srgbClr val="313EC3"/>
                </a:solidFill>
                <a:latin typeface="Montserrat" panose="00000500000000000000" pitchFamily="2" charset="0"/>
                <a:cs typeface="Segoe UI" panose="020B0502040204020203" pitchFamily="34" charset="0"/>
              </a:rPr>
              <a:t>y Willems</a:t>
            </a:r>
          </a:p>
        </p:txBody>
      </p:sp>
      <p:sp>
        <p:nvSpPr>
          <p:cNvPr id="41" name="Marcador de contenido 2">
            <a:extLst>
              <a:ext uri="{FF2B5EF4-FFF2-40B4-BE49-F238E27FC236}">
                <a16:creationId xmlns:a16="http://schemas.microsoft.com/office/drawing/2014/main" id="{B400119D-4C6B-4ACC-B8D8-A26F37E99599}"/>
              </a:ext>
            </a:extLst>
          </p:cNvPr>
          <p:cNvSpPr txBox="1">
            <a:spLocks/>
          </p:cNvSpPr>
          <p:nvPr/>
        </p:nvSpPr>
        <p:spPr>
          <a:xfrm>
            <a:off x="4972188" y="2999679"/>
            <a:ext cx="2288854" cy="3636568"/>
          </a:xfrm>
          <a:prstGeom prst="rect">
            <a:avLst/>
          </a:prstGeom>
        </p:spPr>
        <p:txBody>
          <a:bodyPr vert="horz" lIns="0" tIns="0" rIns="0" bIns="0" rtlCol="0">
            <a:normAutofit fontScale="92500"/>
          </a:bodyPr>
          <a:lstStyle>
            <a:lvl1pPr marL="180000" indent="-180000" algn="l" defTabSz="914400" rtl="0" eaLnBrk="1" latinLnBrk="0" hangingPunct="1">
              <a:lnSpc>
                <a:spcPct val="90000"/>
              </a:lnSpc>
              <a:spcBef>
                <a:spcPts val="1000"/>
              </a:spcBef>
              <a:buFont typeface="Arial" panose="020B0604020202020204" pitchFamily="34" charset="0"/>
              <a:buChar char="•"/>
              <a:defRPr sz="1400" kern="1200">
                <a:solidFill>
                  <a:schemeClr val="accent5"/>
                </a:solidFill>
                <a:latin typeface="+mn-lt"/>
                <a:ea typeface="+mn-ea"/>
                <a:cs typeface="+mn-cs"/>
              </a:defRPr>
            </a:lvl1pPr>
            <a:lvl2pPr marL="360000" indent="-180000" algn="l" defTabSz="914400" rtl="0" eaLnBrk="1" latinLnBrk="0" hangingPunct="1">
              <a:lnSpc>
                <a:spcPct val="90000"/>
              </a:lnSpc>
              <a:spcBef>
                <a:spcPts val="500"/>
              </a:spcBef>
              <a:buFont typeface="Arial" panose="020B0604020202020204" pitchFamily="34" charset="0"/>
              <a:buChar char="•"/>
              <a:defRPr sz="1400" kern="1200">
                <a:solidFill>
                  <a:schemeClr val="accent5"/>
                </a:solidFill>
                <a:latin typeface="+mn-lt"/>
                <a:ea typeface="+mn-ea"/>
                <a:cs typeface="+mn-cs"/>
              </a:defRPr>
            </a:lvl2pPr>
            <a:lvl3pPr marL="540000" indent="-180000" algn="l" defTabSz="914400" rtl="0" eaLnBrk="1" latinLnBrk="0" hangingPunct="1">
              <a:lnSpc>
                <a:spcPct val="90000"/>
              </a:lnSpc>
              <a:spcBef>
                <a:spcPts val="500"/>
              </a:spcBef>
              <a:buFont typeface="Arial" panose="020B0604020202020204" pitchFamily="34" charset="0"/>
              <a:buChar char="•"/>
              <a:defRPr sz="1400" kern="1200">
                <a:solidFill>
                  <a:schemeClr val="accent5"/>
                </a:solidFill>
                <a:latin typeface="+mn-lt"/>
                <a:ea typeface="+mn-ea"/>
                <a:cs typeface="+mn-cs"/>
              </a:defRPr>
            </a:lvl3pPr>
            <a:lvl4pPr marL="720000" indent="-180000" algn="l" defTabSz="914400" rtl="0" eaLnBrk="1" latinLnBrk="0" hangingPunct="1">
              <a:lnSpc>
                <a:spcPct val="90000"/>
              </a:lnSpc>
              <a:spcBef>
                <a:spcPts val="500"/>
              </a:spcBef>
              <a:buFont typeface="Arial" panose="020B0604020202020204" pitchFamily="34" charset="0"/>
              <a:buChar char="•"/>
              <a:defRPr sz="1400" kern="1200">
                <a:solidFill>
                  <a:schemeClr val="accent5"/>
                </a:solidFill>
                <a:latin typeface="+mn-lt"/>
                <a:ea typeface="+mn-ea"/>
                <a:cs typeface="+mn-cs"/>
              </a:defRPr>
            </a:lvl4pPr>
            <a:lvl5pPr marL="900000" indent="-180000" algn="l" defTabSz="914400" rtl="0" eaLnBrk="1" latinLnBrk="0" hangingPunct="1">
              <a:lnSpc>
                <a:spcPct val="90000"/>
              </a:lnSpc>
              <a:spcBef>
                <a:spcPts val="500"/>
              </a:spcBef>
              <a:buFont typeface="Arial" panose="020B0604020202020204" pitchFamily="34" charset="0"/>
              <a:buChar char="•"/>
              <a:defRPr sz="1400" kern="1200">
                <a:solidFill>
                  <a:schemeClr val="accent5"/>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ctr">
              <a:lnSpc>
                <a:spcPct val="110000"/>
              </a:lnSpc>
              <a:buNone/>
              <a:defRPr/>
            </a:pPr>
            <a:r>
              <a:rPr lang="es-ES" sz="1800" dirty="0">
                <a:solidFill>
                  <a:schemeClr val="tx1"/>
                </a:solidFill>
                <a:latin typeface="Montserrat" panose="00000500000000000000" pitchFamily="2" charset="0"/>
                <a:cs typeface="Segoe UI Light" panose="020B0502040204020203" pitchFamily="34" charset="0"/>
              </a:rPr>
              <a:t>Introducen un estimador robusto basado en Stahel-Donoho, que utiliza "outlyingness" y una función de influencia robusta tipo Huber, adaptándose eficazmente a datos contaminados o asimétricos para ofrecer estimaciones precisas y robustas en análisis de datos complejos.</a:t>
            </a:r>
            <a:endParaRPr kumimoji="0" lang="es-CO" sz="1800" b="0" i="0" u="none" strike="noStrike" kern="1200" cap="none" spc="0" normalizeH="0" baseline="0" noProof="0" dirty="0">
              <a:ln>
                <a:noFill/>
              </a:ln>
              <a:solidFill>
                <a:schemeClr val="tx1"/>
              </a:solidFill>
              <a:effectLst/>
              <a:uLnTx/>
              <a:uFillTx/>
              <a:latin typeface="Montserrat" panose="00000500000000000000" pitchFamily="2" charset="0"/>
              <a:cs typeface="Segoe UI Light" panose="020B0502040204020203" pitchFamily="34" charset="0"/>
            </a:endParaRPr>
          </a:p>
        </p:txBody>
      </p:sp>
      <p:sp>
        <p:nvSpPr>
          <p:cNvPr id="42" name="Gráfico 13">
            <a:extLst>
              <a:ext uri="{FF2B5EF4-FFF2-40B4-BE49-F238E27FC236}">
                <a16:creationId xmlns:a16="http://schemas.microsoft.com/office/drawing/2014/main" id="{D8DDD244-C476-4462-8B83-2B48A30933B6}"/>
              </a:ext>
            </a:extLst>
          </p:cNvPr>
          <p:cNvSpPr>
            <a:spLocks noChangeAspect="1"/>
          </p:cNvSpPr>
          <p:nvPr/>
        </p:nvSpPr>
        <p:spPr>
          <a:xfrm>
            <a:off x="6283746" y="2214888"/>
            <a:ext cx="180000" cy="180000"/>
          </a:xfrm>
          <a:custGeom>
            <a:avLst/>
            <a:gdLst>
              <a:gd name="connsiteX0" fmla="*/ 763510 w 763510"/>
              <a:gd name="connsiteY0" fmla="*/ 381755 h 763510"/>
              <a:gd name="connsiteX1" fmla="*/ 381755 w 763510"/>
              <a:gd name="connsiteY1" fmla="*/ 763510 h 763510"/>
              <a:gd name="connsiteX2" fmla="*/ 0 w 763510"/>
              <a:gd name="connsiteY2" fmla="*/ 381755 h 763510"/>
              <a:gd name="connsiteX3" fmla="*/ 381755 w 763510"/>
              <a:gd name="connsiteY3" fmla="*/ 0 h 763510"/>
              <a:gd name="connsiteX4" fmla="*/ 763510 w 763510"/>
              <a:gd name="connsiteY4" fmla="*/ 381755 h 7635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3510" h="763510">
                <a:moveTo>
                  <a:pt x="763510" y="381755"/>
                </a:moveTo>
                <a:cubicBezTo>
                  <a:pt x="763510" y="592593"/>
                  <a:pt x="592593" y="763510"/>
                  <a:pt x="381755" y="763510"/>
                </a:cubicBezTo>
                <a:cubicBezTo>
                  <a:pt x="170918" y="763510"/>
                  <a:pt x="0" y="592593"/>
                  <a:pt x="0" y="381755"/>
                </a:cubicBezTo>
                <a:cubicBezTo>
                  <a:pt x="0" y="170918"/>
                  <a:pt x="170918" y="0"/>
                  <a:pt x="381755" y="0"/>
                </a:cubicBezTo>
                <a:cubicBezTo>
                  <a:pt x="592593" y="0"/>
                  <a:pt x="763510" y="170918"/>
                  <a:pt x="763510" y="381755"/>
                </a:cubicBezTo>
                <a:close/>
              </a:path>
            </a:pathLst>
          </a:custGeom>
          <a:solidFill>
            <a:schemeClr val="accent5"/>
          </a:solidFill>
          <a:ln w="38100" cap="flat">
            <a:solidFill>
              <a:srgbClr val="F0E7E1"/>
            </a:solidFill>
            <a:prstDash val="solid"/>
            <a:miter/>
          </a:ln>
          <a:effectLst>
            <a:outerShdw blurRad="63500" sx="102000" sy="102000" algn="ctr" rotWithShape="0">
              <a:schemeClr val="accent5">
                <a:alpha val="16000"/>
              </a:scheme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2400" b="1" i="0" u="none" strike="noStrike" kern="1200" cap="none" spc="0" normalizeH="0" baseline="0" noProof="0" dirty="0">
              <a:ln>
                <a:noFill/>
              </a:ln>
              <a:solidFill>
                <a:srgbClr val="00AABD"/>
              </a:solidFill>
              <a:effectLst/>
              <a:uLnTx/>
              <a:uFillTx/>
              <a:latin typeface="Montserrat" panose="00000500000000000000" pitchFamily="2" charset="0"/>
            </a:endParaRPr>
          </a:p>
        </p:txBody>
      </p:sp>
      <p:sp>
        <p:nvSpPr>
          <p:cNvPr id="43" name="Gráfico 13">
            <a:extLst>
              <a:ext uri="{FF2B5EF4-FFF2-40B4-BE49-F238E27FC236}">
                <a16:creationId xmlns:a16="http://schemas.microsoft.com/office/drawing/2014/main" id="{7A9D93E0-97C2-4AA2-8100-458167C0B1B8}"/>
              </a:ext>
            </a:extLst>
          </p:cNvPr>
          <p:cNvSpPr>
            <a:spLocks noChangeAspect="1"/>
          </p:cNvSpPr>
          <p:nvPr/>
        </p:nvSpPr>
        <p:spPr>
          <a:xfrm>
            <a:off x="5712430" y="1826820"/>
            <a:ext cx="180000" cy="180000"/>
          </a:xfrm>
          <a:custGeom>
            <a:avLst/>
            <a:gdLst>
              <a:gd name="connsiteX0" fmla="*/ 763510 w 763510"/>
              <a:gd name="connsiteY0" fmla="*/ 381755 h 763510"/>
              <a:gd name="connsiteX1" fmla="*/ 381755 w 763510"/>
              <a:gd name="connsiteY1" fmla="*/ 763510 h 763510"/>
              <a:gd name="connsiteX2" fmla="*/ 0 w 763510"/>
              <a:gd name="connsiteY2" fmla="*/ 381755 h 763510"/>
              <a:gd name="connsiteX3" fmla="*/ 381755 w 763510"/>
              <a:gd name="connsiteY3" fmla="*/ 0 h 763510"/>
              <a:gd name="connsiteX4" fmla="*/ 763510 w 763510"/>
              <a:gd name="connsiteY4" fmla="*/ 381755 h 7635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3510" h="763510">
                <a:moveTo>
                  <a:pt x="763510" y="381755"/>
                </a:moveTo>
                <a:cubicBezTo>
                  <a:pt x="763510" y="592593"/>
                  <a:pt x="592593" y="763510"/>
                  <a:pt x="381755" y="763510"/>
                </a:cubicBezTo>
                <a:cubicBezTo>
                  <a:pt x="170918" y="763510"/>
                  <a:pt x="0" y="592593"/>
                  <a:pt x="0" y="381755"/>
                </a:cubicBezTo>
                <a:cubicBezTo>
                  <a:pt x="0" y="170918"/>
                  <a:pt x="170918" y="0"/>
                  <a:pt x="381755" y="0"/>
                </a:cubicBezTo>
                <a:cubicBezTo>
                  <a:pt x="592593" y="0"/>
                  <a:pt x="763510" y="170918"/>
                  <a:pt x="763510" y="381755"/>
                </a:cubicBezTo>
                <a:close/>
              </a:path>
            </a:pathLst>
          </a:custGeom>
          <a:solidFill>
            <a:schemeClr val="bg1"/>
          </a:solidFill>
          <a:ln w="38100" cap="flat">
            <a:solidFill>
              <a:srgbClr val="78D3FC"/>
            </a:solidFill>
            <a:prstDash val="solid"/>
            <a:miter/>
          </a:ln>
          <a:effectLst>
            <a:outerShdw blurRad="63500" sx="102000" sy="102000" algn="ctr" rotWithShape="0">
              <a:schemeClr val="accent5">
                <a:alpha val="16000"/>
              </a:scheme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2400" b="1" i="0" u="none" strike="noStrike" kern="1200" cap="none" spc="0" normalizeH="0" baseline="0" noProof="0" dirty="0">
              <a:ln>
                <a:noFill/>
              </a:ln>
              <a:solidFill>
                <a:srgbClr val="00AABD"/>
              </a:solidFill>
              <a:effectLst/>
              <a:uLnTx/>
              <a:uFillTx/>
              <a:latin typeface="Montserrat" panose="00000500000000000000" pitchFamily="2" charset="0"/>
            </a:endParaRPr>
          </a:p>
        </p:txBody>
      </p:sp>
      <p:sp>
        <p:nvSpPr>
          <p:cNvPr id="44" name="Rounded Rectangle 20">
            <a:extLst>
              <a:ext uri="{FF2B5EF4-FFF2-40B4-BE49-F238E27FC236}">
                <a16:creationId xmlns:a16="http://schemas.microsoft.com/office/drawing/2014/main" id="{8193A1BB-21A4-481F-82AE-EBAABD23B789}"/>
              </a:ext>
            </a:extLst>
          </p:cNvPr>
          <p:cNvSpPr/>
          <p:nvPr/>
        </p:nvSpPr>
        <p:spPr>
          <a:xfrm>
            <a:off x="5487816" y="2021771"/>
            <a:ext cx="629228" cy="629467"/>
          </a:xfrm>
          <a:prstGeom prst="roundRect">
            <a:avLst>
              <a:gd name="adj" fmla="val 50000"/>
            </a:avLst>
          </a:prstGeom>
          <a:solidFill>
            <a:schemeClr val="bg1"/>
          </a:solidFill>
          <a:ln w="25400">
            <a:solidFill>
              <a:srgbClr val="78D3FC"/>
            </a:solidFill>
          </a:ln>
          <a:effectLst>
            <a:outerShdw blurRad="503684" dist="38100" dir="5400000" sx="101000" sy="101000" algn="t" rotWithShape="0">
              <a:schemeClr val="accent5">
                <a:lumMod val="50000"/>
                <a:alpha val="24407"/>
              </a:schemeClr>
            </a:outerShdw>
          </a:effectLst>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ontserrat" panose="00000500000000000000" pitchFamily="2" charset="0"/>
            </a:endParaRPr>
          </a:p>
        </p:txBody>
      </p:sp>
      <p:pic>
        <p:nvPicPr>
          <p:cNvPr id="45" name="Graphic 12" descr="Científico">
            <a:extLst>
              <a:ext uri="{FF2B5EF4-FFF2-40B4-BE49-F238E27FC236}">
                <a16:creationId xmlns:a16="http://schemas.microsoft.com/office/drawing/2014/main" id="{57396C4F-4BE3-4CCB-A9F4-D9B0C0E0DD63}"/>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744518" y="2118368"/>
            <a:ext cx="343869" cy="343869"/>
          </a:xfrm>
          <a:prstGeom prst="rect">
            <a:avLst/>
          </a:prstGeom>
        </p:spPr>
      </p:pic>
      <p:pic>
        <p:nvPicPr>
          <p:cNvPr id="46" name="Graphic 12" descr="Científico">
            <a:extLst>
              <a:ext uri="{FF2B5EF4-FFF2-40B4-BE49-F238E27FC236}">
                <a16:creationId xmlns:a16="http://schemas.microsoft.com/office/drawing/2014/main" id="{A8111EF6-ABF6-4FD0-8670-EE798832F9B9}"/>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01244" y="2124888"/>
            <a:ext cx="343869" cy="343869"/>
          </a:xfrm>
          <a:prstGeom prst="rect">
            <a:avLst/>
          </a:prstGeom>
        </p:spPr>
      </p:pic>
      <p:sp>
        <p:nvSpPr>
          <p:cNvPr id="47" name="TextBox 8">
            <a:extLst>
              <a:ext uri="{FF2B5EF4-FFF2-40B4-BE49-F238E27FC236}">
                <a16:creationId xmlns:a16="http://schemas.microsoft.com/office/drawing/2014/main" id="{0202B9E2-00B3-4310-99E4-D60DD523E81A}"/>
              </a:ext>
            </a:extLst>
          </p:cNvPr>
          <p:cNvSpPr txBox="1"/>
          <p:nvPr/>
        </p:nvSpPr>
        <p:spPr>
          <a:xfrm>
            <a:off x="8653971" y="2041478"/>
            <a:ext cx="1560330" cy="369332"/>
          </a:xfrm>
          <a:prstGeom prst="rect">
            <a:avLst/>
          </a:prstGeom>
          <a:noFill/>
        </p:spPr>
        <p:txBody>
          <a:bodyPr wrap="square">
            <a:spAutoFit/>
          </a:bodyPr>
          <a:lstStyle/>
          <a:p>
            <a:pPr lvl="0">
              <a:defRPr/>
            </a:pPr>
            <a:r>
              <a:rPr lang="es-ES" b="1" dirty="0">
                <a:solidFill>
                  <a:srgbClr val="313EC3"/>
                </a:solidFill>
                <a:latin typeface="Montserrat" panose="00000500000000000000" pitchFamily="2" charset="0"/>
                <a:cs typeface="Segoe UI" panose="020B0502040204020203" pitchFamily="34" charset="0"/>
              </a:rPr>
              <a:t>Van Aelst </a:t>
            </a:r>
            <a:endParaRPr kumimoji="0" lang="es-CO" sz="1800" b="1" i="0" u="none" strike="noStrike" kern="1200" cap="none" spc="0" normalizeH="0" baseline="0" noProof="0" dirty="0">
              <a:ln>
                <a:noFill/>
              </a:ln>
              <a:solidFill>
                <a:srgbClr val="313EC3"/>
              </a:solidFill>
              <a:effectLst/>
              <a:uLnTx/>
              <a:uFillTx/>
              <a:latin typeface="Montserrat" panose="00000500000000000000" pitchFamily="2" charset="0"/>
              <a:cs typeface="Segoe UI" panose="020B0502040204020203" pitchFamily="34" charset="0"/>
            </a:endParaRPr>
          </a:p>
        </p:txBody>
      </p:sp>
      <p:sp>
        <p:nvSpPr>
          <p:cNvPr id="48" name="Marcador de contenido 2">
            <a:extLst>
              <a:ext uri="{FF2B5EF4-FFF2-40B4-BE49-F238E27FC236}">
                <a16:creationId xmlns:a16="http://schemas.microsoft.com/office/drawing/2014/main" id="{2E99637F-F45B-4B99-BEA8-58DD4FCBCFA4}"/>
              </a:ext>
            </a:extLst>
          </p:cNvPr>
          <p:cNvSpPr txBox="1">
            <a:spLocks/>
          </p:cNvSpPr>
          <p:nvPr/>
        </p:nvSpPr>
        <p:spPr>
          <a:xfrm>
            <a:off x="7385217" y="2785402"/>
            <a:ext cx="2142602" cy="3636568"/>
          </a:xfrm>
          <a:prstGeom prst="rect">
            <a:avLst/>
          </a:prstGeom>
        </p:spPr>
        <p:txBody>
          <a:bodyPr vert="horz" lIns="0" tIns="0" rIns="0" bIns="0" rtlCol="0">
            <a:normAutofit fontScale="92500" lnSpcReduction="10000"/>
          </a:bodyPr>
          <a:lstStyle>
            <a:lvl1pPr marL="180000" indent="-180000" algn="l" defTabSz="914400" rtl="0" eaLnBrk="1" latinLnBrk="0" hangingPunct="1">
              <a:lnSpc>
                <a:spcPct val="90000"/>
              </a:lnSpc>
              <a:spcBef>
                <a:spcPts val="1000"/>
              </a:spcBef>
              <a:buFont typeface="Arial" panose="020B0604020202020204" pitchFamily="34" charset="0"/>
              <a:buChar char="•"/>
              <a:defRPr sz="1400" kern="1200">
                <a:solidFill>
                  <a:schemeClr val="accent5"/>
                </a:solidFill>
                <a:latin typeface="+mn-lt"/>
                <a:ea typeface="+mn-ea"/>
                <a:cs typeface="+mn-cs"/>
              </a:defRPr>
            </a:lvl1pPr>
            <a:lvl2pPr marL="360000" indent="-180000" algn="l" defTabSz="914400" rtl="0" eaLnBrk="1" latinLnBrk="0" hangingPunct="1">
              <a:lnSpc>
                <a:spcPct val="90000"/>
              </a:lnSpc>
              <a:spcBef>
                <a:spcPts val="500"/>
              </a:spcBef>
              <a:buFont typeface="Arial" panose="020B0604020202020204" pitchFamily="34" charset="0"/>
              <a:buChar char="•"/>
              <a:defRPr sz="1400" kern="1200">
                <a:solidFill>
                  <a:schemeClr val="accent5"/>
                </a:solidFill>
                <a:latin typeface="+mn-lt"/>
                <a:ea typeface="+mn-ea"/>
                <a:cs typeface="+mn-cs"/>
              </a:defRPr>
            </a:lvl2pPr>
            <a:lvl3pPr marL="540000" indent="-180000" algn="l" defTabSz="914400" rtl="0" eaLnBrk="1" latinLnBrk="0" hangingPunct="1">
              <a:lnSpc>
                <a:spcPct val="90000"/>
              </a:lnSpc>
              <a:spcBef>
                <a:spcPts val="500"/>
              </a:spcBef>
              <a:buFont typeface="Arial" panose="020B0604020202020204" pitchFamily="34" charset="0"/>
              <a:buChar char="•"/>
              <a:defRPr sz="1400" kern="1200">
                <a:solidFill>
                  <a:schemeClr val="accent5"/>
                </a:solidFill>
                <a:latin typeface="+mn-lt"/>
                <a:ea typeface="+mn-ea"/>
                <a:cs typeface="+mn-cs"/>
              </a:defRPr>
            </a:lvl3pPr>
            <a:lvl4pPr marL="720000" indent="-180000" algn="l" defTabSz="914400" rtl="0" eaLnBrk="1" latinLnBrk="0" hangingPunct="1">
              <a:lnSpc>
                <a:spcPct val="90000"/>
              </a:lnSpc>
              <a:spcBef>
                <a:spcPts val="500"/>
              </a:spcBef>
              <a:buFont typeface="Arial" panose="020B0604020202020204" pitchFamily="34" charset="0"/>
              <a:buChar char="•"/>
              <a:defRPr sz="1400" kern="1200">
                <a:solidFill>
                  <a:schemeClr val="accent5"/>
                </a:solidFill>
                <a:latin typeface="+mn-lt"/>
                <a:ea typeface="+mn-ea"/>
                <a:cs typeface="+mn-cs"/>
              </a:defRPr>
            </a:lvl4pPr>
            <a:lvl5pPr marL="900000" indent="-180000" algn="l" defTabSz="914400" rtl="0" eaLnBrk="1" latinLnBrk="0" hangingPunct="1">
              <a:lnSpc>
                <a:spcPct val="90000"/>
              </a:lnSpc>
              <a:spcBef>
                <a:spcPts val="500"/>
              </a:spcBef>
              <a:buFont typeface="Arial" panose="020B0604020202020204" pitchFamily="34" charset="0"/>
              <a:buChar char="•"/>
              <a:defRPr sz="1400" kern="1200">
                <a:solidFill>
                  <a:schemeClr val="accent5"/>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ctr">
              <a:lnSpc>
                <a:spcPct val="110000"/>
              </a:lnSpc>
              <a:buNone/>
              <a:defRPr/>
            </a:pPr>
            <a:r>
              <a:rPr lang="es-ES" sz="1800" dirty="0">
                <a:solidFill>
                  <a:schemeClr val="tx1"/>
                </a:solidFill>
                <a:latin typeface="Montserrat" panose="00000500000000000000" pitchFamily="2" charset="0"/>
                <a:cs typeface="Segoe UI Light" panose="020B0502040204020203" pitchFamily="34" charset="0"/>
              </a:rPr>
              <a:t>Adapta el estimador Stahel-Donoho para datos de alta dimensionalidad, considerando la selección apropiada de medidas de distancia y proporcionando resultados teóricos que respaldan su eficacia en la detección y estimación de outliers en este contexto complejo.</a:t>
            </a:r>
            <a:endParaRPr kumimoji="0" lang="es-CO" sz="1800" b="0" i="0" u="none" strike="noStrike" kern="1200" cap="none" spc="0" normalizeH="0" baseline="0" noProof="0" dirty="0">
              <a:ln>
                <a:noFill/>
              </a:ln>
              <a:solidFill>
                <a:schemeClr val="tx1"/>
              </a:solidFill>
              <a:effectLst/>
              <a:uLnTx/>
              <a:uFillTx/>
              <a:latin typeface="Montserrat" panose="00000500000000000000" pitchFamily="2" charset="0"/>
              <a:cs typeface="Segoe UI Light" panose="020B0502040204020203" pitchFamily="34" charset="0"/>
            </a:endParaRPr>
          </a:p>
        </p:txBody>
      </p:sp>
      <p:sp>
        <p:nvSpPr>
          <p:cNvPr id="49" name="Gráfico 13">
            <a:extLst>
              <a:ext uri="{FF2B5EF4-FFF2-40B4-BE49-F238E27FC236}">
                <a16:creationId xmlns:a16="http://schemas.microsoft.com/office/drawing/2014/main" id="{E67763BD-C471-4929-999E-AC778D84CF51}"/>
              </a:ext>
            </a:extLst>
          </p:cNvPr>
          <p:cNvSpPr>
            <a:spLocks noChangeAspect="1"/>
          </p:cNvSpPr>
          <p:nvPr/>
        </p:nvSpPr>
        <p:spPr>
          <a:xfrm>
            <a:off x="8506059" y="2205702"/>
            <a:ext cx="180000" cy="180000"/>
          </a:xfrm>
          <a:custGeom>
            <a:avLst/>
            <a:gdLst>
              <a:gd name="connsiteX0" fmla="*/ 763510 w 763510"/>
              <a:gd name="connsiteY0" fmla="*/ 381755 h 763510"/>
              <a:gd name="connsiteX1" fmla="*/ 381755 w 763510"/>
              <a:gd name="connsiteY1" fmla="*/ 763510 h 763510"/>
              <a:gd name="connsiteX2" fmla="*/ 0 w 763510"/>
              <a:gd name="connsiteY2" fmla="*/ 381755 h 763510"/>
              <a:gd name="connsiteX3" fmla="*/ 381755 w 763510"/>
              <a:gd name="connsiteY3" fmla="*/ 0 h 763510"/>
              <a:gd name="connsiteX4" fmla="*/ 763510 w 763510"/>
              <a:gd name="connsiteY4" fmla="*/ 381755 h 7635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3510" h="763510">
                <a:moveTo>
                  <a:pt x="763510" y="381755"/>
                </a:moveTo>
                <a:cubicBezTo>
                  <a:pt x="763510" y="592593"/>
                  <a:pt x="592593" y="763510"/>
                  <a:pt x="381755" y="763510"/>
                </a:cubicBezTo>
                <a:cubicBezTo>
                  <a:pt x="170918" y="763510"/>
                  <a:pt x="0" y="592593"/>
                  <a:pt x="0" y="381755"/>
                </a:cubicBezTo>
                <a:cubicBezTo>
                  <a:pt x="0" y="170918"/>
                  <a:pt x="170918" y="0"/>
                  <a:pt x="381755" y="0"/>
                </a:cubicBezTo>
                <a:cubicBezTo>
                  <a:pt x="592593" y="0"/>
                  <a:pt x="763510" y="170918"/>
                  <a:pt x="763510" y="381755"/>
                </a:cubicBezTo>
                <a:close/>
              </a:path>
            </a:pathLst>
          </a:custGeom>
          <a:solidFill>
            <a:schemeClr val="accent5"/>
          </a:solidFill>
          <a:ln w="38100" cap="flat">
            <a:solidFill>
              <a:srgbClr val="F0E7E1"/>
            </a:solidFill>
            <a:prstDash val="solid"/>
            <a:miter/>
          </a:ln>
          <a:effectLst>
            <a:outerShdw blurRad="63500" sx="102000" sy="102000" algn="ctr" rotWithShape="0">
              <a:schemeClr val="accent5">
                <a:alpha val="16000"/>
              </a:scheme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2400" b="1" i="0" u="none" strike="noStrike" kern="1200" cap="none" spc="0" normalizeH="0" baseline="0" noProof="0" dirty="0">
              <a:ln>
                <a:noFill/>
              </a:ln>
              <a:solidFill>
                <a:srgbClr val="00AABD"/>
              </a:solidFill>
              <a:effectLst/>
              <a:uLnTx/>
              <a:uFillTx/>
              <a:latin typeface="Montserrat" panose="00000500000000000000" pitchFamily="2" charset="0"/>
            </a:endParaRPr>
          </a:p>
        </p:txBody>
      </p:sp>
      <p:sp>
        <p:nvSpPr>
          <p:cNvPr id="50" name="Gráfico 13">
            <a:extLst>
              <a:ext uri="{FF2B5EF4-FFF2-40B4-BE49-F238E27FC236}">
                <a16:creationId xmlns:a16="http://schemas.microsoft.com/office/drawing/2014/main" id="{2F03872F-7943-4B83-958D-C339AC7EE213}"/>
              </a:ext>
            </a:extLst>
          </p:cNvPr>
          <p:cNvSpPr>
            <a:spLocks noChangeAspect="1"/>
          </p:cNvSpPr>
          <p:nvPr/>
        </p:nvSpPr>
        <p:spPr>
          <a:xfrm>
            <a:off x="7934743" y="1817634"/>
            <a:ext cx="180000" cy="180000"/>
          </a:xfrm>
          <a:custGeom>
            <a:avLst/>
            <a:gdLst>
              <a:gd name="connsiteX0" fmla="*/ 763510 w 763510"/>
              <a:gd name="connsiteY0" fmla="*/ 381755 h 763510"/>
              <a:gd name="connsiteX1" fmla="*/ 381755 w 763510"/>
              <a:gd name="connsiteY1" fmla="*/ 763510 h 763510"/>
              <a:gd name="connsiteX2" fmla="*/ 0 w 763510"/>
              <a:gd name="connsiteY2" fmla="*/ 381755 h 763510"/>
              <a:gd name="connsiteX3" fmla="*/ 381755 w 763510"/>
              <a:gd name="connsiteY3" fmla="*/ 0 h 763510"/>
              <a:gd name="connsiteX4" fmla="*/ 763510 w 763510"/>
              <a:gd name="connsiteY4" fmla="*/ 381755 h 7635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3510" h="763510">
                <a:moveTo>
                  <a:pt x="763510" y="381755"/>
                </a:moveTo>
                <a:cubicBezTo>
                  <a:pt x="763510" y="592593"/>
                  <a:pt x="592593" y="763510"/>
                  <a:pt x="381755" y="763510"/>
                </a:cubicBezTo>
                <a:cubicBezTo>
                  <a:pt x="170918" y="763510"/>
                  <a:pt x="0" y="592593"/>
                  <a:pt x="0" y="381755"/>
                </a:cubicBezTo>
                <a:cubicBezTo>
                  <a:pt x="0" y="170918"/>
                  <a:pt x="170918" y="0"/>
                  <a:pt x="381755" y="0"/>
                </a:cubicBezTo>
                <a:cubicBezTo>
                  <a:pt x="592593" y="0"/>
                  <a:pt x="763510" y="170918"/>
                  <a:pt x="763510" y="381755"/>
                </a:cubicBezTo>
                <a:close/>
              </a:path>
            </a:pathLst>
          </a:custGeom>
          <a:solidFill>
            <a:schemeClr val="bg1"/>
          </a:solidFill>
          <a:ln w="38100" cap="flat">
            <a:solidFill>
              <a:srgbClr val="78D3FC"/>
            </a:solidFill>
            <a:prstDash val="solid"/>
            <a:miter/>
          </a:ln>
          <a:effectLst>
            <a:outerShdw blurRad="63500" sx="102000" sy="102000" algn="ctr" rotWithShape="0">
              <a:schemeClr val="accent5">
                <a:alpha val="16000"/>
              </a:scheme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2400" b="1" i="0" u="none" strike="noStrike" kern="1200" cap="none" spc="0" normalizeH="0" baseline="0" noProof="0" dirty="0">
              <a:ln>
                <a:noFill/>
              </a:ln>
              <a:solidFill>
                <a:srgbClr val="00AABD"/>
              </a:solidFill>
              <a:effectLst/>
              <a:uLnTx/>
              <a:uFillTx/>
              <a:latin typeface="Montserrat" panose="00000500000000000000" pitchFamily="2" charset="0"/>
            </a:endParaRPr>
          </a:p>
        </p:txBody>
      </p:sp>
      <p:sp>
        <p:nvSpPr>
          <p:cNvPr id="51" name="Rounded Rectangle 20">
            <a:extLst>
              <a:ext uri="{FF2B5EF4-FFF2-40B4-BE49-F238E27FC236}">
                <a16:creationId xmlns:a16="http://schemas.microsoft.com/office/drawing/2014/main" id="{F8FD57DE-F8C8-4961-BE29-5A1D56D9C4D3}"/>
              </a:ext>
            </a:extLst>
          </p:cNvPr>
          <p:cNvSpPr/>
          <p:nvPr/>
        </p:nvSpPr>
        <p:spPr>
          <a:xfrm>
            <a:off x="7710129" y="2012585"/>
            <a:ext cx="629228" cy="629467"/>
          </a:xfrm>
          <a:prstGeom prst="roundRect">
            <a:avLst>
              <a:gd name="adj" fmla="val 50000"/>
            </a:avLst>
          </a:prstGeom>
          <a:solidFill>
            <a:schemeClr val="bg1"/>
          </a:solidFill>
          <a:ln w="25400">
            <a:solidFill>
              <a:srgbClr val="78D3FC"/>
            </a:solidFill>
          </a:ln>
          <a:effectLst>
            <a:outerShdw blurRad="503684" dist="38100" dir="5400000" sx="101000" sy="101000" algn="t" rotWithShape="0">
              <a:schemeClr val="accent5">
                <a:lumMod val="50000"/>
                <a:alpha val="24407"/>
              </a:schemeClr>
            </a:outerShdw>
          </a:effectLst>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ontserrat" panose="00000500000000000000" pitchFamily="2" charset="0"/>
            </a:endParaRPr>
          </a:p>
        </p:txBody>
      </p:sp>
      <p:pic>
        <p:nvPicPr>
          <p:cNvPr id="53" name="Graphic 12" descr="Científico">
            <a:extLst>
              <a:ext uri="{FF2B5EF4-FFF2-40B4-BE49-F238E27FC236}">
                <a16:creationId xmlns:a16="http://schemas.microsoft.com/office/drawing/2014/main" id="{4A2FE024-5A9C-4F1B-AFE0-2B2A69F3C306}"/>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848431" y="2098607"/>
            <a:ext cx="343869" cy="343869"/>
          </a:xfrm>
          <a:prstGeom prst="rect">
            <a:avLst/>
          </a:prstGeom>
        </p:spPr>
      </p:pic>
      <p:sp>
        <p:nvSpPr>
          <p:cNvPr id="61" name="TextBox 8">
            <a:extLst>
              <a:ext uri="{FF2B5EF4-FFF2-40B4-BE49-F238E27FC236}">
                <a16:creationId xmlns:a16="http://schemas.microsoft.com/office/drawing/2014/main" id="{2B85FB4A-5627-4EBF-8A9C-1CEE5C795EDB}"/>
              </a:ext>
            </a:extLst>
          </p:cNvPr>
          <p:cNvSpPr txBox="1"/>
          <p:nvPr/>
        </p:nvSpPr>
        <p:spPr>
          <a:xfrm>
            <a:off x="10788269" y="1981722"/>
            <a:ext cx="1596410" cy="646331"/>
          </a:xfrm>
          <a:prstGeom prst="rect">
            <a:avLst/>
          </a:prstGeom>
          <a:noFill/>
        </p:spPr>
        <p:txBody>
          <a:bodyPr wrap="square">
            <a:spAutoFit/>
          </a:bodyPr>
          <a:lstStyle/>
          <a:p>
            <a:pPr lvl="0">
              <a:defRPr/>
            </a:pPr>
            <a:r>
              <a:rPr lang="es-ES" b="1" dirty="0">
                <a:solidFill>
                  <a:srgbClr val="0000FE"/>
                </a:solidFill>
                <a:latin typeface="Montserrat" panose="00000500000000000000" pitchFamily="2" charset="0"/>
                <a:cs typeface="Segoe UI" panose="020B0502040204020203" pitchFamily="34" charset="0"/>
              </a:rPr>
              <a:t>Ortiz y Londoño</a:t>
            </a:r>
            <a:endParaRPr kumimoji="0" lang="es-CO" sz="1800" b="1" i="0" u="none" strike="noStrike" kern="1200" cap="none" spc="0" normalizeH="0" baseline="0" noProof="0" dirty="0">
              <a:ln>
                <a:noFill/>
              </a:ln>
              <a:solidFill>
                <a:srgbClr val="0000FE"/>
              </a:solidFill>
              <a:effectLst/>
              <a:uLnTx/>
              <a:uFillTx/>
              <a:latin typeface="Montserrat" panose="00000500000000000000" pitchFamily="2" charset="0"/>
              <a:cs typeface="Segoe UI" panose="020B0502040204020203" pitchFamily="34" charset="0"/>
            </a:endParaRPr>
          </a:p>
        </p:txBody>
      </p:sp>
      <p:sp>
        <p:nvSpPr>
          <p:cNvPr id="62" name="Marcador de contenido 2">
            <a:extLst>
              <a:ext uri="{FF2B5EF4-FFF2-40B4-BE49-F238E27FC236}">
                <a16:creationId xmlns:a16="http://schemas.microsoft.com/office/drawing/2014/main" id="{42354EC1-75AE-4E85-92A8-0A5CF62CFD3D}"/>
              </a:ext>
            </a:extLst>
          </p:cNvPr>
          <p:cNvSpPr txBox="1">
            <a:spLocks/>
          </p:cNvSpPr>
          <p:nvPr/>
        </p:nvSpPr>
        <p:spPr>
          <a:xfrm>
            <a:off x="9527500" y="2746741"/>
            <a:ext cx="2142602" cy="3636568"/>
          </a:xfrm>
          <a:prstGeom prst="rect">
            <a:avLst/>
          </a:prstGeom>
        </p:spPr>
        <p:txBody>
          <a:bodyPr vert="horz" lIns="0" tIns="0" rIns="0" bIns="0" rtlCol="0">
            <a:normAutofit fontScale="92500" lnSpcReduction="10000"/>
          </a:bodyPr>
          <a:lstStyle>
            <a:lvl1pPr marL="180000" indent="-180000" algn="l" defTabSz="914400" rtl="0" eaLnBrk="1" latinLnBrk="0" hangingPunct="1">
              <a:lnSpc>
                <a:spcPct val="90000"/>
              </a:lnSpc>
              <a:spcBef>
                <a:spcPts val="1000"/>
              </a:spcBef>
              <a:buFont typeface="Arial" panose="020B0604020202020204" pitchFamily="34" charset="0"/>
              <a:buChar char="•"/>
              <a:defRPr sz="1400" kern="1200">
                <a:solidFill>
                  <a:schemeClr val="accent5"/>
                </a:solidFill>
                <a:latin typeface="+mn-lt"/>
                <a:ea typeface="+mn-ea"/>
                <a:cs typeface="+mn-cs"/>
              </a:defRPr>
            </a:lvl1pPr>
            <a:lvl2pPr marL="360000" indent="-180000" algn="l" defTabSz="914400" rtl="0" eaLnBrk="1" latinLnBrk="0" hangingPunct="1">
              <a:lnSpc>
                <a:spcPct val="90000"/>
              </a:lnSpc>
              <a:spcBef>
                <a:spcPts val="500"/>
              </a:spcBef>
              <a:buFont typeface="Arial" panose="020B0604020202020204" pitchFamily="34" charset="0"/>
              <a:buChar char="•"/>
              <a:defRPr sz="1400" kern="1200">
                <a:solidFill>
                  <a:schemeClr val="accent5"/>
                </a:solidFill>
                <a:latin typeface="+mn-lt"/>
                <a:ea typeface="+mn-ea"/>
                <a:cs typeface="+mn-cs"/>
              </a:defRPr>
            </a:lvl2pPr>
            <a:lvl3pPr marL="540000" indent="-180000" algn="l" defTabSz="914400" rtl="0" eaLnBrk="1" latinLnBrk="0" hangingPunct="1">
              <a:lnSpc>
                <a:spcPct val="90000"/>
              </a:lnSpc>
              <a:spcBef>
                <a:spcPts val="500"/>
              </a:spcBef>
              <a:buFont typeface="Arial" panose="020B0604020202020204" pitchFamily="34" charset="0"/>
              <a:buChar char="•"/>
              <a:defRPr sz="1400" kern="1200">
                <a:solidFill>
                  <a:schemeClr val="accent5"/>
                </a:solidFill>
                <a:latin typeface="+mn-lt"/>
                <a:ea typeface="+mn-ea"/>
                <a:cs typeface="+mn-cs"/>
              </a:defRPr>
            </a:lvl3pPr>
            <a:lvl4pPr marL="720000" indent="-180000" algn="l" defTabSz="914400" rtl="0" eaLnBrk="1" latinLnBrk="0" hangingPunct="1">
              <a:lnSpc>
                <a:spcPct val="90000"/>
              </a:lnSpc>
              <a:spcBef>
                <a:spcPts val="500"/>
              </a:spcBef>
              <a:buFont typeface="Arial" panose="020B0604020202020204" pitchFamily="34" charset="0"/>
              <a:buChar char="•"/>
              <a:defRPr sz="1400" kern="1200">
                <a:solidFill>
                  <a:schemeClr val="accent5"/>
                </a:solidFill>
                <a:latin typeface="+mn-lt"/>
                <a:ea typeface="+mn-ea"/>
                <a:cs typeface="+mn-cs"/>
              </a:defRPr>
            </a:lvl4pPr>
            <a:lvl5pPr marL="900000" indent="-180000" algn="l" defTabSz="914400" rtl="0" eaLnBrk="1" latinLnBrk="0" hangingPunct="1">
              <a:lnSpc>
                <a:spcPct val="90000"/>
              </a:lnSpc>
              <a:spcBef>
                <a:spcPts val="500"/>
              </a:spcBef>
              <a:buFont typeface="Arial" panose="020B0604020202020204" pitchFamily="34" charset="0"/>
              <a:buChar char="•"/>
              <a:defRPr sz="1400" kern="1200">
                <a:solidFill>
                  <a:schemeClr val="accent5"/>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ctr">
              <a:lnSpc>
                <a:spcPct val="110000"/>
              </a:lnSpc>
              <a:buNone/>
              <a:defRPr/>
            </a:pPr>
            <a:r>
              <a:rPr lang="es-ES" sz="1800" dirty="0">
                <a:solidFill>
                  <a:schemeClr val="tx1"/>
                </a:solidFill>
                <a:latin typeface="Montserrat" panose="00000500000000000000" pitchFamily="2" charset="0"/>
                <a:cs typeface="Segoe UI Light" panose="020B0502040204020203" pitchFamily="34" charset="0"/>
              </a:rPr>
              <a:t>Proponen una versión mejorada del método SAO para la detección de valores atípicos multivariados, utilizando direcciones específicas que maximizan el tercer momento de la muestra al cuadrado, demostrando su robustez frente a distribuciones asimétricas.</a:t>
            </a:r>
            <a:endParaRPr kumimoji="0" lang="es-CO" sz="1800" b="0" i="0" u="none" strike="noStrike" kern="1200" cap="none" spc="0" normalizeH="0" baseline="0" noProof="0" dirty="0">
              <a:ln>
                <a:noFill/>
              </a:ln>
              <a:solidFill>
                <a:schemeClr val="tx1"/>
              </a:solidFill>
              <a:effectLst/>
              <a:uLnTx/>
              <a:uFillTx/>
              <a:latin typeface="Montserrat" panose="00000500000000000000" pitchFamily="2" charset="0"/>
              <a:cs typeface="Segoe UI Light" panose="020B0502040204020203" pitchFamily="34" charset="0"/>
            </a:endParaRPr>
          </a:p>
        </p:txBody>
      </p:sp>
      <p:sp>
        <p:nvSpPr>
          <p:cNvPr id="63" name="Gráfico 13">
            <a:extLst>
              <a:ext uri="{FF2B5EF4-FFF2-40B4-BE49-F238E27FC236}">
                <a16:creationId xmlns:a16="http://schemas.microsoft.com/office/drawing/2014/main" id="{D3DF5FC4-75D9-4D1C-A73C-4D419114B085}"/>
              </a:ext>
            </a:extLst>
          </p:cNvPr>
          <p:cNvSpPr>
            <a:spLocks noChangeAspect="1"/>
          </p:cNvSpPr>
          <p:nvPr/>
        </p:nvSpPr>
        <p:spPr>
          <a:xfrm>
            <a:off x="10648342" y="2167041"/>
            <a:ext cx="180000" cy="180000"/>
          </a:xfrm>
          <a:custGeom>
            <a:avLst/>
            <a:gdLst>
              <a:gd name="connsiteX0" fmla="*/ 763510 w 763510"/>
              <a:gd name="connsiteY0" fmla="*/ 381755 h 763510"/>
              <a:gd name="connsiteX1" fmla="*/ 381755 w 763510"/>
              <a:gd name="connsiteY1" fmla="*/ 763510 h 763510"/>
              <a:gd name="connsiteX2" fmla="*/ 0 w 763510"/>
              <a:gd name="connsiteY2" fmla="*/ 381755 h 763510"/>
              <a:gd name="connsiteX3" fmla="*/ 381755 w 763510"/>
              <a:gd name="connsiteY3" fmla="*/ 0 h 763510"/>
              <a:gd name="connsiteX4" fmla="*/ 763510 w 763510"/>
              <a:gd name="connsiteY4" fmla="*/ 381755 h 7635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3510" h="763510">
                <a:moveTo>
                  <a:pt x="763510" y="381755"/>
                </a:moveTo>
                <a:cubicBezTo>
                  <a:pt x="763510" y="592593"/>
                  <a:pt x="592593" y="763510"/>
                  <a:pt x="381755" y="763510"/>
                </a:cubicBezTo>
                <a:cubicBezTo>
                  <a:pt x="170918" y="763510"/>
                  <a:pt x="0" y="592593"/>
                  <a:pt x="0" y="381755"/>
                </a:cubicBezTo>
                <a:cubicBezTo>
                  <a:pt x="0" y="170918"/>
                  <a:pt x="170918" y="0"/>
                  <a:pt x="381755" y="0"/>
                </a:cubicBezTo>
                <a:cubicBezTo>
                  <a:pt x="592593" y="0"/>
                  <a:pt x="763510" y="170918"/>
                  <a:pt x="763510" y="381755"/>
                </a:cubicBezTo>
                <a:close/>
              </a:path>
            </a:pathLst>
          </a:custGeom>
          <a:solidFill>
            <a:schemeClr val="accent5"/>
          </a:solidFill>
          <a:ln w="38100" cap="flat">
            <a:solidFill>
              <a:srgbClr val="F0E7E1"/>
            </a:solidFill>
            <a:prstDash val="solid"/>
            <a:miter/>
          </a:ln>
          <a:effectLst>
            <a:outerShdw blurRad="63500" sx="102000" sy="102000" algn="ctr" rotWithShape="0">
              <a:schemeClr val="accent5">
                <a:alpha val="16000"/>
              </a:scheme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2400" b="1" i="0" u="none" strike="noStrike" kern="1200" cap="none" spc="0" normalizeH="0" baseline="0" noProof="0" dirty="0">
              <a:ln>
                <a:noFill/>
              </a:ln>
              <a:solidFill>
                <a:srgbClr val="00AABD"/>
              </a:solidFill>
              <a:effectLst/>
              <a:uLnTx/>
              <a:uFillTx/>
              <a:latin typeface="Montserrat" panose="00000500000000000000" pitchFamily="2" charset="0"/>
            </a:endParaRPr>
          </a:p>
        </p:txBody>
      </p:sp>
      <p:sp>
        <p:nvSpPr>
          <p:cNvPr id="64" name="Gráfico 13">
            <a:extLst>
              <a:ext uri="{FF2B5EF4-FFF2-40B4-BE49-F238E27FC236}">
                <a16:creationId xmlns:a16="http://schemas.microsoft.com/office/drawing/2014/main" id="{C84453CD-EDC2-46E0-9357-8A90EF7E2251}"/>
              </a:ext>
            </a:extLst>
          </p:cNvPr>
          <p:cNvSpPr>
            <a:spLocks noChangeAspect="1"/>
          </p:cNvSpPr>
          <p:nvPr/>
        </p:nvSpPr>
        <p:spPr>
          <a:xfrm>
            <a:off x="10077026" y="1778973"/>
            <a:ext cx="180000" cy="180000"/>
          </a:xfrm>
          <a:custGeom>
            <a:avLst/>
            <a:gdLst>
              <a:gd name="connsiteX0" fmla="*/ 763510 w 763510"/>
              <a:gd name="connsiteY0" fmla="*/ 381755 h 763510"/>
              <a:gd name="connsiteX1" fmla="*/ 381755 w 763510"/>
              <a:gd name="connsiteY1" fmla="*/ 763510 h 763510"/>
              <a:gd name="connsiteX2" fmla="*/ 0 w 763510"/>
              <a:gd name="connsiteY2" fmla="*/ 381755 h 763510"/>
              <a:gd name="connsiteX3" fmla="*/ 381755 w 763510"/>
              <a:gd name="connsiteY3" fmla="*/ 0 h 763510"/>
              <a:gd name="connsiteX4" fmla="*/ 763510 w 763510"/>
              <a:gd name="connsiteY4" fmla="*/ 381755 h 7635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3510" h="763510">
                <a:moveTo>
                  <a:pt x="763510" y="381755"/>
                </a:moveTo>
                <a:cubicBezTo>
                  <a:pt x="763510" y="592593"/>
                  <a:pt x="592593" y="763510"/>
                  <a:pt x="381755" y="763510"/>
                </a:cubicBezTo>
                <a:cubicBezTo>
                  <a:pt x="170918" y="763510"/>
                  <a:pt x="0" y="592593"/>
                  <a:pt x="0" y="381755"/>
                </a:cubicBezTo>
                <a:cubicBezTo>
                  <a:pt x="0" y="170918"/>
                  <a:pt x="170918" y="0"/>
                  <a:pt x="381755" y="0"/>
                </a:cubicBezTo>
                <a:cubicBezTo>
                  <a:pt x="592593" y="0"/>
                  <a:pt x="763510" y="170918"/>
                  <a:pt x="763510" y="381755"/>
                </a:cubicBezTo>
                <a:close/>
              </a:path>
            </a:pathLst>
          </a:custGeom>
          <a:solidFill>
            <a:schemeClr val="bg1"/>
          </a:solidFill>
          <a:ln w="38100" cap="flat">
            <a:solidFill>
              <a:srgbClr val="78D3FC"/>
            </a:solidFill>
            <a:prstDash val="solid"/>
            <a:miter/>
          </a:ln>
          <a:effectLst>
            <a:outerShdw blurRad="63500" sx="102000" sy="102000" algn="ctr" rotWithShape="0">
              <a:schemeClr val="accent5">
                <a:alpha val="16000"/>
              </a:scheme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2400" b="1" i="0" u="none" strike="noStrike" kern="1200" cap="none" spc="0" normalizeH="0" baseline="0" noProof="0" dirty="0">
              <a:ln>
                <a:noFill/>
              </a:ln>
              <a:solidFill>
                <a:srgbClr val="00AABD"/>
              </a:solidFill>
              <a:effectLst/>
              <a:uLnTx/>
              <a:uFillTx/>
              <a:latin typeface="Montserrat" panose="00000500000000000000" pitchFamily="2" charset="0"/>
            </a:endParaRPr>
          </a:p>
        </p:txBody>
      </p:sp>
      <p:sp>
        <p:nvSpPr>
          <p:cNvPr id="65" name="Rounded Rectangle 20">
            <a:extLst>
              <a:ext uri="{FF2B5EF4-FFF2-40B4-BE49-F238E27FC236}">
                <a16:creationId xmlns:a16="http://schemas.microsoft.com/office/drawing/2014/main" id="{10A1FB50-859A-4C43-A08E-563291F279D4}"/>
              </a:ext>
            </a:extLst>
          </p:cNvPr>
          <p:cNvSpPr/>
          <p:nvPr/>
        </p:nvSpPr>
        <p:spPr>
          <a:xfrm>
            <a:off x="9852412" y="1973924"/>
            <a:ext cx="629228" cy="629467"/>
          </a:xfrm>
          <a:prstGeom prst="roundRect">
            <a:avLst>
              <a:gd name="adj" fmla="val 50000"/>
            </a:avLst>
          </a:prstGeom>
          <a:solidFill>
            <a:schemeClr val="bg1"/>
          </a:solidFill>
          <a:ln w="25400">
            <a:solidFill>
              <a:srgbClr val="78D3FC"/>
            </a:solidFill>
          </a:ln>
          <a:effectLst>
            <a:outerShdw blurRad="503684" dist="38100" dir="5400000" sx="101000" sy="101000" algn="t" rotWithShape="0">
              <a:schemeClr val="accent5">
                <a:lumMod val="50000"/>
                <a:alpha val="24407"/>
              </a:schemeClr>
            </a:outerShdw>
          </a:effectLst>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ontserrat" panose="00000500000000000000" pitchFamily="2" charset="0"/>
            </a:endParaRPr>
          </a:p>
        </p:txBody>
      </p:sp>
      <p:pic>
        <p:nvPicPr>
          <p:cNvPr id="66" name="Graphic 12" descr="Científico">
            <a:extLst>
              <a:ext uri="{FF2B5EF4-FFF2-40B4-BE49-F238E27FC236}">
                <a16:creationId xmlns:a16="http://schemas.microsoft.com/office/drawing/2014/main" id="{F633F11B-16DF-454E-ABA7-4B59D41D4B52}"/>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109114" y="2070521"/>
            <a:ext cx="343869" cy="343869"/>
          </a:xfrm>
          <a:prstGeom prst="rect">
            <a:avLst/>
          </a:prstGeom>
        </p:spPr>
      </p:pic>
      <p:pic>
        <p:nvPicPr>
          <p:cNvPr id="67" name="Graphic 12" descr="Científico">
            <a:extLst>
              <a:ext uri="{FF2B5EF4-FFF2-40B4-BE49-F238E27FC236}">
                <a16:creationId xmlns:a16="http://schemas.microsoft.com/office/drawing/2014/main" id="{9D1B6C0E-1341-4B3B-9B23-A94882E044D1}"/>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865840" y="2077041"/>
            <a:ext cx="343869" cy="343869"/>
          </a:xfrm>
          <a:prstGeom prst="rect">
            <a:avLst/>
          </a:prstGeom>
        </p:spPr>
      </p:pic>
      <p:sp>
        <p:nvSpPr>
          <p:cNvPr id="7" name="Rectángulo 6">
            <a:extLst>
              <a:ext uri="{FF2B5EF4-FFF2-40B4-BE49-F238E27FC236}">
                <a16:creationId xmlns:a16="http://schemas.microsoft.com/office/drawing/2014/main" id="{94595955-D012-451D-830A-FA583789A497}"/>
              </a:ext>
            </a:extLst>
          </p:cNvPr>
          <p:cNvSpPr/>
          <p:nvPr/>
        </p:nvSpPr>
        <p:spPr>
          <a:xfrm>
            <a:off x="538115" y="1472309"/>
            <a:ext cx="849913" cy="369332"/>
          </a:xfrm>
          <a:prstGeom prst="rect">
            <a:avLst/>
          </a:prstGeom>
        </p:spPr>
        <p:txBody>
          <a:bodyPr wrap="none">
            <a:spAutoFit/>
          </a:bodyPr>
          <a:lstStyle/>
          <a:p>
            <a:r>
              <a:rPr lang="es-ES" b="1" dirty="0">
                <a:solidFill>
                  <a:srgbClr val="313EC3"/>
                </a:solidFill>
                <a:latin typeface="Montserrat" panose="00000500000000000000" pitchFamily="2" charset="0"/>
                <a:cs typeface="Segoe UI" panose="020B0502040204020203" pitchFamily="34" charset="0"/>
              </a:rPr>
              <a:t>(2008) </a:t>
            </a:r>
            <a:endParaRPr lang="es-CO" dirty="0"/>
          </a:p>
        </p:txBody>
      </p:sp>
      <p:sp>
        <p:nvSpPr>
          <p:cNvPr id="11" name="Rectángulo 10">
            <a:extLst>
              <a:ext uri="{FF2B5EF4-FFF2-40B4-BE49-F238E27FC236}">
                <a16:creationId xmlns:a16="http://schemas.microsoft.com/office/drawing/2014/main" id="{1A098B16-589C-47DE-8DE9-FEB933FDA1BF}"/>
              </a:ext>
            </a:extLst>
          </p:cNvPr>
          <p:cNvSpPr/>
          <p:nvPr/>
        </p:nvSpPr>
        <p:spPr>
          <a:xfrm>
            <a:off x="3067194" y="1488189"/>
            <a:ext cx="849913" cy="369332"/>
          </a:xfrm>
          <a:prstGeom prst="rect">
            <a:avLst/>
          </a:prstGeom>
        </p:spPr>
        <p:txBody>
          <a:bodyPr wrap="none">
            <a:spAutoFit/>
          </a:bodyPr>
          <a:lstStyle/>
          <a:p>
            <a:r>
              <a:rPr lang="es-ES" b="1" dirty="0">
                <a:solidFill>
                  <a:srgbClr val="313EC3"/>
                </a:solidFill>
                <a:latin typeface="Montserrat" panose="00000500000000000000" pitchFamily="2" charset="0"/>
                <a:cs typeface="Segoe UI" panose="020B0502040204020203" pitchFamily="34" charset="0"/>
              </a:rPr>
              <a:t>(2011) </a:t>
            </a:r>
            <a:endParaRPr lang="es-CO" dirty="0"/>
          </a:p>
        </p:txBody>
      </p:sp>
      <p:sp>
        <p:nvSpPr>
          <p:cNvPr id="68" name="Rectángulo 67">
            <a:extLst>
              <a:ext uri="{FF2B5EF4-FFF2-40B4-BE49-F238E27FC236}">
                <a16:creationId xmlns:a16="http://schemas.microsoft.com/office/drawing/2014/main" id="{1F38FD89-B61B-45B6-B898-695A314B3F48}"/>
              </a:ext>
            </a:extLst>
          </p:cNvPr>
          <p:cNvSpPr/>
          <p:nvPr/>
        </p:nvSpPr>
        <p:spPr>
          <a:xfrm>
            <a:off x="5384292" y="1488189"/>
            <a:ext cx="849913" cy="369332"/>
          </a:xfrm>
          <a:prstGeom prst="rect">
            <a:avLst/>
          </a:prstGeom>
        </p:spPr>
        <p:txBody>
          <a:bodyPr wrap="none">
            <a:spAutoFit/>
          </a:bodyPr>
          <a:lstStyle/>
          <a:p>
            <a:r>
              <a:rPr lang="es-ES" b="1" dirty="0">
                <a:solidFill>
                  <a:srgbClr val="313EC3"/>
                </a:solidFill>
                <a:latin typeface="Montserrat" panose="00000500000000000000" pitchFamily="2" charset="0"/>
                <a:cs typeface="Segoe UI" panose="020B0502040204020203" pitchFamily="34" charset="0"/>
              </a:rPr>
              <a:t>(2012) </a:t>
            </a:r>
            <a:endParaRPr lang="es-CO" dirty="0"/>
          </a:p>
        </p:txBody>
      </p:sp>
      <p:sp>
        <p:nvSpPr>
          <p:cNvPr id="69" name="Rectángulo 68">
            <a:extLst>
              <a:ext uri="{FF2B5EF4-FFF2-40B4-BE49-F238E27FC236}">
                <a16:creationId xmlns:a16="http://schemas.microsoft.com/office/drawing/2014/main" id="{5A3E5CF6-FD24-40A8-BFB1-465F2538E685}"/>
              </a:ext>
            </a:extLst>
          </p:cNvPr>
          <p:cNvSpPr/>
          <p:nvPr/>
        </p:nvSpPr>
        <p:spPr>
          <a:xfrm>
            <a:off x="7642469" y="1501830"/>
            <a:ext cx="849913" cy="369332"/>
          </a:xfrm>
          <a:prstGeom prst="rect">
            <a:avLst/>
          </a:prstGeom>
        </p:spPr>
        <p:txBody>
          <a:bodyPr wrap="none">
            <a:spAutoFit/>
          </a:bodyPr>
          <a:lstStyle/>
          <a:p>
            <a:r>
              <a:rPr lang="es-ES" b="1" dirty="0">
                <a:solidFill>
                  <a:srgbClr val="313EC3"/>
                </a:solidFill>
                <a:latin typeface="Montserrat" panose="00000500000000000000" pitchFamily="2" charset="0"/>
                <a:cs typeface="Segoe UI" panose="020B0502040204020203" pitchFamily="34" charset="0"/>
              </a:rPr>
              <a:t>(2016) </a:t>
            </a:r>
            <a:endParaRPr lang="es-CO" dirty="0"/>
          </a:p>
        </p:txBody>
      </p:sp>
      <p:sp>
        <p:nvSpPr>
          <p:cNvPr id="70" name="Rectángulo 69">
            <a:extLst>
              <a:ext uri="{FF2B5EF4-FFF2-40B4-BE49-F238E27FC236}">
                <a16:creationId xmlns:a16="http://schemas.microsoft.com/office/drawing/2014/main" id="{90D0FEBC-5DDF-4F29-BF10-5EEB03FBB21B}"/>
              </a:ext>
            </a:extLst>
          </p:cNvPr>
          <p:cNvSpPr/>
          <p:nvPr/>
        </p:nvSpPr>
        <p:spPr>
          <a:xfrm>
            <a:off x="9798429" y="1445839"/>
            <a:ext cx="849913" cy="369332"/>
          </a:xfrm>
          <a:prstGeom prst="rect">
            <a:avLst/>
          </a:prstGeom>
        </p:spPr>
        <p:txBody>
          <a:bodyPr wrap="none">
            <a:spAutoFit/>
          </a:bodyPr>
          <a:lstStyle/>
          <a:p>
            <a:r>
              <a:rPr lang="es-ES" b="1" dirty="0">
                <a:solidFill>
                  <a:srgbClr val="313EC3"/>
                </a:solidFill>
                <a:latin typeface="Montserrat" panose="00000500000000000000" pitchFamily="2" charset="0"/>
                <a:cs typeface="Segoe UI" panose="020B0502040204020203" pitchFamily="34" charset="0"/>
              </a:rPr>
              <a:t>(</a:t>
            </a:r>
            <a:r>
              <a:rPr lang="es-ES" b="1" dirty="0">
                <a:solidFill>
                  <a:srgbClr val="38F40C"/>
                </a:solidFill>
                <a:latin typeface="Montserrat" panose="00000500000000000000" pitchFamily="2" charset="0"/>
                <a:cs typeface="Segoe UI" panose="020B0502040204020203" pitchFamily="34" charset="0"/>
              </a:rPr>
              <a:t>2024</a:t>
            </a:r>
            <a:r>
              <a:rPr lang="es-ES" b="1" dirty="0">
                <a:solidFill>
                  <a:srgbClr val="313EC3"/>
                </a:solidFill>
                <a:latin typeface="Montserrat" panose="00000500000000000000" pitchFamily="2" charset="0"/>
                <a:cs typeface="Segoe UI" panose="020B0502040204020203" pitchFamily="34" charset="0"/>
              </a:rPr>
              <a:t>) </a:t>
            </a:r>
            <a:endParaRPr lang="es-CO" dirty="0"/>
          </a:p>
        </p:txBody>
      </p:sp>
      <p:pic>
        <p:nvPicPr>
          <p:cNvPr id="71" name="Graphic 12" descr="Científico">
            <a:extLst>
              <a:ext uri="{FF2B5EF4-FFF2-40B4-BE49-F238E27FC236}">
                <a16:creationId xmlns:a16="http://schemas.microsoft.com/office/drawing/2014/main" id="{823C676F-50AA-44D8-8ECD-68CB09824756}"/>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642532" y="2270542"/>
            <a:ext cx="343869" cy="343869"/>
          </a:xfrm>
          <a:prstGeom prst="rect">
            <a:avLst/>
          </a:prstGeom>
        </p:spPr>
      </p:pic>
      <p:pic>
        <p:nvPicPr>
          <p:cNvPr id="54" name="Graphic 12" descr="Científico">
            <a:extLst>
              <a:ext uri="{FF2B5EF4-FFF2-40B4-BE49-F238E27FC236}">
                <a16:creationId xmlns:a16="http://schemas.microsoft.com/office/drawing/2014/main" id="{F0E6A7DB-D347-4AC7-82A5-2AD2C672E1F2}"/>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277688" y="2212299"/>
            <a:ext cx="343869" cy="343869"/>
          </a:xfrm>
          <a:prstGeom prst="rect">
            <a:avLst/>
          </a:prstGeom>
        </p:spPr>
      </p:pic>
    </p:spTree>
    <p:extLst>
      <p:ext uri="{BB962C8B-B14F-4D97-AF65-F5344CB8AC3E}">
        <p14:creationId xmlns:p14="http://schemas.microsoft.com/office/powerpoint/2010/main" val="112608878"/>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uadroTexto 7">
            <a:extLst>
              <a:ext uri="{FF2B5EF4-FFF2-40B4-BE49-F238E27FC236}">
                <a16:creationId xmlns:a16="http://schemas.microsoft.com/office/drawing/2014/main" id="{FE732EA8-40C0-4157-B0FD-F1E7F703F7C2}"/>
              </a:ext>
            </a:extLst>
          </p:cNvPr>
          <p:cNvSpPr txBox="1"/>
          <p:nvPr/>
        </p:nvSpPr>
        <p:spPr>
          <a:xfrm>
            <a:off x="365189" y="405301"/>
            <a:ext cx="5028007" cy="584775"/>
          </a:xfrm>
          <a:prstGeom prst="rect">
            <a:avLst/>
          </a:prstGeom>
          <a:noFill/>
        </p:spPr>
        <p:txBody>
          <a:bodyPr wrap="square">
            <a:spAutoFit/>
          </a:bodyPr>
          <a:lstStyle/>
          <a:p>
            <a:pPr lvl="0">
              <a:defRPr/>
            </a:pPr>
            <a:r>
              <a:rPr lang="es-MX" sz="3200" b="1" dirty="0">
                <a:solidFill>
                  <a:srgbClr val="313EC3"/>
                </a:solidFill>
                <a:latin typeface="Montserrat" panose="00000500000000000000" pitchFamily="2" charset="0"/>
              </a:rPr>
              <a:t>6. Marco Metodológico</a:t>
            </a:r>
            <a:endParaRPr kumimoji="0" lang="es-CO" sz="3200" b="1" i="0" u="none" strike="noStrike" kern="1200" cap="none" spc="0" normalizeH="0" baseline="0" noProof="0" dirty="0">
              <a:ln>
                <a:noFill/>
              </a:ln>
              <a:solidFill>
                <a:srgbClr val="313EC3"/>
              </a:solidFill>
              <a:effectLst/>
              <a:uLnTx/>
              <a:uFillTx/>
              <a:latin typeface="Montserrat" panose="00000500000000000000" pitchFamily="2" charset="0"/>
            </a:endParaRPr>
          </a:p>
        </p:txBody>
      </p:sp>
      <p:sp>
        <p:nvSpPr>
          <p:cNvPr id="7" name="TextBox 9">
            <a:extLst>
              <a:ext uri="{FF2B5EF4-FFF2-40B4-BE49-F238E27FC236}">
                <a16:creationId xmlns:a16="http://schemas.microsoft.com/office/drawing/2014/main" id="{DF00C108-F906-4A68-AFF9-978C266E7460}"/>
              </a:ext>
            </a:extLst>
          </p:cNvPr>
          <p:cNvSpPr txBox="1"/>
          <p:nvPr/>
        </p:nvSpPr>
        <p:spPr>
          <a:xfrm>
            <a:off x="1065717" y="1213306"/>
            <a:ext cx="10523172" cy="1846659"/>
          </a:xfrm>
          <a:prstGeom prst="rect">
            <a:avLst/>
          </a:prstGeom>
          <a:noFill/>
        </p:spPr>
        <p:txBody>
          <a:bodyPr wrap="square" rtlCol="0">
            <a:spAutoFit/>
          </a:bodyPr>
          <a:lstStyle/>
          <a:p>
            <a:r>
              <a:rPr lang="es-CO" sz="2400" b="1" dirty="0">
                <a:solidFill>
                  <a:srgbClr val="00599D"/>
                </a:solidFill>
                <a:latin typeface="Montserrat" panose="00000500000000000000" pitchFamily="2" charset="0"/>
                <a:ea typeface="Source Sans Pro" panose="020B0503030403020204" pitchFamily="34" charset="0"/>
              </a:rPr>
              <a:t>Comprensión de la Investigación.</a:t>
            </a:r>
          </a:p>
          <a:p>
            <a:pPr algn="just"/>
            <a:r>
              <a:rPr lang="es-ES" dirty="0">
                <a:solidFill>
                  <a:srgbClr val="2C2C2C"/>
                </a:solidFill>
                <a:latin typeface="Montserrat" panose="00000500000000000000" pitchFamily="2" charset="0"/>
                <a:ea typeface="Source Sans Pro" panose="020B0503030403020204" pitchFamily="34" charset="0"/>
              </a:rPr>
              <a:t>En el análisis de datos multivariantes y de alta dimensionalidad, se requieren herramientas estadísticas robustas para manejar valores atípicos y distribuciones sesgadas. Se han propuesto métodos como técnicas de subsampling, medidas basadas en cuantiles y combinaciones de direcciones para mejorar la robustez y precisión de los estimadores. Además, se han desarrollado técnicas como los boxplots ajustados y estimaciones robustas de densidad para identificar outliers, demostrando eficacia en estudios empíricos y simulaciones.</a:t>
            </a:r>
            <a:endParaRPr lang="es-CO" dirty="0">
              <a:solidFill>
                <a:srgbClr val="2C2C2C"/>
              </a:solidFill>
              <a:latin typeface="Montserrat" panose="00000500000000000000" pitchFamily="2" charset="0"/>
              <a:ea typeface="Source Sans Pro" panose="020B0503030403020204" pitchFamily="34" charset="0"/>
            </a:endParaRPr>
          </a:p>
        </p:txBody>
      </p:sp>
      <p:grpSp>
        <p:nvGrpSpPr>
          <p:cNvPr id="9" name="Grupo 8">
            <a:extLst>
              <a:ext uri="{FF2B5EF4-FFF2-40B4-BE49-F238E27FC236}">
                <a16:creationId xmlns:a16="http://schemas.microsoft.com/office/drawing/2014/main" id="{17680AC7-655E-4521-B3D3-0DCD673C3254}"/>
              </a:ext>
            </a:extLst>
          </p:cNvPr>
          <p:cNvGrpSpPr/>
          <p:nvPr/>
        </p:nvGrpSpPr>
        <p:grpSpPr>
          <a:xfrm>
            <a:off x="509811" y="1307797"/>
            <a:ext cx="451310" cy="451310"/>
            <a:chOff x="7218427" y="5042959"/>
            <a:chExt cx="590550" cy="590550"/>
          </a:xfrm>
        </p:grpSpPr>
        <p:sp>
          <p:nvSpPr>
            <p:cNvPr id="10" name="Oval 8">
              <a:extLst>
                <a:ext uri="{FF2B5EF4-FFF2-40B4-BE49-F238E27FC236}">
                  <a16:creationId xmlns:a16="http://schemas.microsoft.com/office/drawing/2014/main" id="{B46C553F-E758-4643-975C-94D2BDEA77EC}"/>
                </a:ext>
              </a:extLst>
            </p:cNvPr>
            <p:cNvSpPr/>
            <p:nvPr/>
          </p:nvSpPr>
          <p:spPr>
            <a:xfrm>
              <a:off x="7218427" y="5042959"/>
              <a:ext cx="590550" cy="590550"/>
            </a:xfrm>
            <a:prstGeom prst="ellipse">
              <a:avLst/>
            </a:prstGeom>
            <a:solidFill>
              <a:srgbClr val="0059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latin typeface="Montserrat" panose="00000500000000000000" pitchFamily="2" charset="0"/>
              </a:endParaRPr>
            </a:p>
          </p:txBody>
        </p:sp>
        <p:sp>
          <p:nvSpPr>
            <p:cNvPr id="11" name="Freeform 259">
              <a:extLst>
                <a:ext uri="{FF2B5EF4-FFF2-40B4-BE49-F238E27FC236}">
                  <a16:creationId xmlns:a16="http://schemas.microsoft.com/office/drawing/2014/main" id="{6AB7110F-4ADD-42B9-A456-F4D4390856D8}"/>
                </a:ext>
              </a:extLst>
            </p:cNvPr>
            <p:cNvSpPr>
              <a:spLocks/>
            </p:cNvSpPr>
            <p:nvPr/>
          </p:nvSpPr>
          <p:spPr bwMode="auto">
            <a:xfrm>
              <a:off x="7340512" y="5180214"/>
              <a:ext cx="346379" cy="316039"/>
            </a:xfrm>
            <a:custGeom>
              <a:avLst/>
              <a:gdLst>
                <a:gd name="T0" fmla="*/ 610 w 719"/>
                <a:gd name="T1" fmla="*/ 48 h 657"/>
                <a:gd name="T2" fmla="*/ 210 w 719"/>
                <a:gd name="T3" fmla="*/ 454 h 657"/>
                <a:gd name="T4" fmla="*/ 115 w 719"/>
                <a:gd name="T5" fmla="*/ 359 h 657"/>
                <a:gd name="T6" fmla="*/ 57 w 719"/>
                <a:gd name="T7" fmla="*/ 331 h 657"/>
                <a:gd name="T8" fmla="*/ 22 w 719"/>
                <a:gd name="T9" fmla="*/ 382 h 657"/>
                <a:gd name="T10" fmla="*/ 42 w 719"/>
                <a:gd name="T11" fmla="*/ 467 h 657"/>
                <a:gd name="T12" fmla="*/ 195 w 719"/>
                <a:gd name="T13" fmla="*/ 644 h 657"/>
                <a:gd name="T14" fmla="*/ 268 w 719"/>
                <a:gd name="T15" fmla="*/ 620 h 657"/>
                <a:gd name="T16" fmla="*/ 287 w 719"/>
                <a:gd name="T17" fmla="*/ 597 h 657"/>
                <a:gd name="T18" fmla="*/ 287 w 719"/>
                <a:gd name="T19" fmla="*/ 597 h 657"/>
                <a:gd name="T20" fmla="*/ 643 w 719"/>
                <a:gd name="T21" fmla="*/ 88 h 657"/>
                <a:gd name="T22" fmla="*/ 610 w 719"/>
                <a:gd name="T23" fmla="*/ 48 h 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19" h="657">
                  <a:moveTo>
                    <a:pt x="610" y="48"/>
                  </a:moveTo>
                  <a:cubicBezTo>
                    <a:pt x="563" y="71"/>
                    <a:pt x="334" y="332"/>
                    <a:pt x="210" y="454"/>
                  </a:cubicBezTo>
                  <a:lnTo>
                    <a:pt x="115" y="359"/>
                  </a:lnTo>
                  <a:cubicBezTo>
                    <a:pt x="104" y="346"/>
                    <a:pt x="80" y="304"/>
                    <a:pt x="57" y="331"/>
                  </a:cubicBezTo>
                  <a:lnTo>
                    <a:pt x="22" y="382"/>
                  </a:lnTo>
                  <a:cubicBezTo>
                    <a:pt x="0" y="409"/>
                    <a:pt x="24" y="453"/>
                    <a:pt x="42" y="467"/>
                  </a:cubicBezTo>
                  <a:lnTo>
                    <a:pt x="195" y="644"/>
                  </a:lnTo>
                  <a:cubicBezTo>
                    <a:pt x="212" y="657"/>
                    <a:pt x="245" y="647"/>
                    <a:pt x="268" y="620"/>
                  </a:cubicBezTo>
                  <a:lnTo>
                    <a:pt x="287" y="597"/>
                  </a:lnTo>
                  <a:lnTo>
                    <a:pt x="287" y="597"/>
                  </a:lnTo>
                  <a:lnTo>
                    <a:pt x="643" y="88"/>
                  </a:lnTo>
                  <a:cubicBezTo>
                    <a:pt x="666" y="61"/>
                    <a:pt x="719" y="0"/>
                    <a:pt x="610" y="48"/>
                  </a:cubicBezTo>
                  <a:close/>
                </a:path>
              </a:pathLst>
            </a:custGeom>
            <a:solidFill>
              <a:schemeClr val="bg1"/>
            </a:solidFill>
            <a:ln>
              <a:noFill/>
            </a:ln>
          </p:spPr>
          <p:txBody>
            <a:bodyPr vert="horz" wrap="square" lIns="146078" tIns="73039" rIns="146078" bIns="73039" numCol="1" anchor="t" anchorCtr="0" compatLnSpc="1">
              <a:prstTxWarp prst="textNoShape">
                <a:avLst/>
              </a:prstTxWarp>
            </a:bodyPr>
            <a:lstStyle/>
            <a:p>
              <a:endParaRPr lang="en-US" sz="2876" dirty="0">
                <a:solidFill>
                  <a:srgbClr val="121617"/>
                </a:solidFill>
                <a:latin typeface="Montserrat" panose="00000500000000000000" pitchFamily="2" charset="0"/>
              </a:endParaRPr>
            </a:p>
          </p:txBody>
        </p:sp>
      </p:grpSp>
      <p:sp>
        <p:nvSpPr>
          <p:cNvPr id="12" name="TextBox 9">
            <a:extLst>
              <a:ext uri="{FF2B5EF4-FFF2-40B4-BE49-F238E27FC236}">
                <a16:creationId xmlns:a16="http://schemas.microsoft.com/office/drawing/2014/main" id="{5EB527E6-E756-42A5-B88C-1A9D0DAB4C9F}"/>
              </a:ext>
            </a:extLst>
          </p:cNvPr>
          <p:cNvSpPr txBox="1"/>
          <p:nvPr/>
        </p:nvSpPr>
        <p:spPr>
          <a:xfrm>
            <a:off x="1065716" y="3108047"/>
            <a:ext cx="10523171" cy="1846659"/>
          </a:xfrm>
          <a:prstGeom prst="rect">
            <a:avLst/>
          </a:prstGeom>
          <a:noFill/>
        </p:spPr>
        <p:txBody>
          <a:bodyPr wrap="square" rtlCol="0">
            <a:spAutoFit/>
          </a:bodyPr>
          <a:lstStyle/>
          <a:p>
            <a:r>
              <a:rPr lang="es-CO" sz="2400" b="1" dirty="0">
                <a:solidFill>
                  <a:srgbClr val="00599D"/>
                </a:solidFill>
                <a:latin typeface="Montserrat" panose="00000500000000000000" pitchFamily="2" charset="0"/>
                <a:ea typeface="Source Sans Pro" panose="020B0503030403020204" pitchFamily="34" charset="0"/>
              </a:rPr>
              <a:t>Comprensión de las Técnicas.</a:t>
            </a:r>
          </a:p>
          <a:p>
            <a:pPr algn="just"/>
            <a:r>
              <a:rPr lang="es-ES" dirty="0">
                <a:solidFill>
                  <a:srgbClr val="2C2C2C"/>
                </a:solidFill>
                <a:latin typeface="Montserrat" panose="00000500000000000000" pitchFamily="2" charset="0"/>
                <a:ea typeface="Source Sans Pro" panose="020B0503030403020204" pitchFamily="34" charset="0"/>
              </a:rPr>
              <a:t>El método Stahel-Donoho (SD) es una técnica robusta para detectar valores atípicos en datos multivariados, utilizando direcciones aleatorias y evaluando la medida de atipicidad, destacándose por su invarianza afín y alto punto de quiebre, aunque es computacionalmente intensivo. En respuesta a sus limitaciones, el método de asimetría ajustada outlyingness (SAO) fue desarrollado para manejar mejor las distribuciones asimétricas, siendo más sensible a los outliers en estos contextos y menos reactivo en distribuciones simétricas.</a:t>
            </a:r>
          </a:p>
        </p:txBody>
      </p:sp>
      <p:grpSp>
        <p:nvGrpSpPr>
          <p:cNvPr id="13" name="Grupo 12">
            <a:extLst>
              <a:ext uri="{FF2B5EF4-FFF2-40B4-BE49-F238E27FC236}">
                <a16:creationId xmlns:a16="http://schemas.microsoft.com/office/drawing/2014/main" id="{7B6226B2-D9D6-4BEF-855C-96223387327E}"/>
              </a:ext>
            </a:extLst>
          </p:cNvPr>
          <p:cNvGrpSpPr/>
          <p:nvPr/>
        </p:nvGrpSpPr>
        <p:grpSpPr>
          <a:xfrm>
            <a:off x="509811" y="3202538"/>
            <a:ext cx="451310" cy="451310"/>
            <a:chOff x="7218427" y="5042959"/>
            <a:chExt cx="590550" cy="590550"/>
          </a:xfrm>
        </p:grpSpPr>
        <p:sp>
          <p:nvSpPr>
            <p:cNvPr id="14" name="Oval 8">
              <a:extLst>
                <a:ext uri="{FF2B5EF4-FFF2-40B4-BE49-F238E27FC236}">
                  <a16:creationId xmlns:a16="http://schemas.microsoft.com/office/drawing/2014/main" id="{DEF08826-9C7D-465C-B188-C4F4D98B79F1}"/>
                </a:ext>
              </a:extLst>
            </p:cNvPr>
            <p:cNvSpPr/>
            <p:nvPr/>
          </p:nvSpPr>
          <p:spPr>
            <a:xfrm>
              <a:off x="7218427" y="5042959"/>
              <a:ext cx="590550" cy="590550"/>
            </a:xfrm>
            <a:prstGeom prst="ellipse">
              <a:avLst/>
            </a:prstGeom>
            <a:solidFill>
              <a:srgbClr val="0059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latin typeface="Montserrat" panose="00000500000000000000" pitchFamily="2" charset="0"/>
              </a:endParaRPr>
            </a:p>
          </p:txBody>
        </p:sp>
        <p:sp>
          <p:nvSpPr>
            <p:cNvPr id="15" name="Freeform 259">
              <a:extLst>
                <a:ext uri="{FF2B5EF4-FFF2-40B4-BE49-F238E27FC236}">
                  <a16:creationId xmlns:a16="http://schemas.microsoft.com/office/drawing/2014/main" id="{B4302144-4D4D-4B97-B3B8-541EC92D1330}"/>
                </a:ext>
              </a:extLst>
            </p:cNvPr>
            <p:cNvSpPr>
              <a:spLocks/>
            </p:cNvSpPr>
            <p:nvPr/>
          </p:nvSpPr>
          <p:spPr bwMode="auto">
            <a:xfrm>
              <a:off x="7340512" y="5180214"/>
              <a:ext cx="346379" cy="316039"/>
            </a:xfrm>
            <a:custGeom>
              <a:avLst/>
              <a:gdLst>
                <a:gd name="T0" fmla="*/ 610 w 719"/>
                <a:gd name="T1" fmla="*/ 48 h 657"/>
                <a:gd name="T2" fmla="*/ 210 w 719"/>
                <a:gd name="T3" fmla="*/ 454 h 657"/>
                <a:gd name="T4" fmla="*/ 115 w 719"/>
                <a:gd name="T5" fmla="*/ 359 h 657"/>
                <a:gd name="T6" fmla="*/ 57 w 719"/>
                <a:gd name="T7" fmla="*/ 331 h 657"/>
                <a:gd name="T8" fmla="*/ 22 w 719"/>
                <a:gd name="T9" fmla="*/ 382 h 657"/>
                <a:gd name="T10" fmla="*/ 42 w 719"/>
                <a:gd name="T11" fmla="*/ 467 h 657"/>
                <a:gd name="T12" fmla="*/ 195 w 719"/>
                <a:gd name="T13" fmla="*/ 644 h 657"/>
                <a:gd name="T14" fmla="*/ 268 w 719"/>
                <a:gd name="T15" fmla="*/ 620 h 657"/>
                <a:gd name="T16" fmla="*/ 287 w 719"/>
                <a:gd name="T17" fmla="*/ 597 h 657"/>
                <a:gd name="T18" fmla="*/ 287 w 719"/>
                <a:gd name="T19" fmla="*/ 597 h 657"/>
                <a:gd name="T20" fmla="*/ 643 w 719"/>
                <a:gd name="T21" fmla="*/ 88 h 657"/>
                <a:gd name="T22" fmla="*/ 610 w 719"/>
                <a:gd name="T23" fmla="*/ 48 h 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19" h="657">
                  <a:moveTo>
                    <a:pt x="610" y="48"/>
                  </a:moveTo>
                  <a:cubicBezTo>
                    <a:pt x="563" y="71"/>
                    <a:pt x="334" y="332"/>
                    <a:pt x="210" y="454"/>
                  </a:cubicBezTo>
                  <a:lnTo>
                    <a:pt x="115" y="359"/>
                  </a:lnTo>
                  <a:cubicBezTo>
                    <a:pt x="104" y="346"/>
                    <a:pt x="80" y="304"/>
                    <a:pt x="57" y="331"/>
                  </a:cubicBezTo>
                  <a:lnTo>
                    <a:pt x="22" y="382"/>
                  </a:lnTo>
                  <a:cubicBezTo>
                    <a:pt x="0" y="409"/>
                    <a:pt x="24" y="453"/>
                    <a:pt x="42" y="467"/>
                  </a:cubicBezTo>
                  <a:lnTo>
                    <a:pt x="195" y="644"/>
                  </a:lnTo>
                  <a:cubicBezTo>
                    <a:pt x="212" y="657"/>
                    <a:pt x="245" y="647"/>
                    <a:pt x="268" y="620"/>
                  </a:cubicBezTo>
                  <a:lnTo>
                    <a:pt x="287" y="597"/>
                  </a:lnTo>
                  <a:lnTo>
                    <a:pt x="287" y="597"/>
                  </a:lnTo>
                  <a:lnTo>
                    <a:pt x="643" y="88"/>
                  </a:lnTo>
                  <a:cubicBezTo>
                    <a:pt x="666" y="61"/>
                    <a:pt x="719" y="0"/>
                    <a:pt x="610" y="48"/>
                  </a:cubicBezTo>
                  <a:close/>
                </a:path>
              </a:pathLst>
            </a:custGeom>
            <a:solidFill>
              <a:schemeClr val="bg1"/>
            </a:solidFill>
            <a:ln>
              <a:noFill/>
            </a:ln>
          </p:spPr>
          <p:txBody>
            <a:bodyPr vert="horz" wrap="square" lIns="146078" tIns="73039" rIns="146078" bIns="73039" numCol="1" anchor="t" anchorCtr="0" compatLnSpc="1">
              <a:prstTxWarp prst="textNoShape">
                <a:avLst/>
              </a:prstTxWarp>
            </a:bodyPr>
            <a:lstStyle/>
            <a:p>
              <a:endParaRPr lang="en-US" sz="2876" dirty="0">
                <a:solidFill>
                  <a:srgbClr val="121617"/>
                </a:solidFill>
                <a:latin typeface="Montserrat" panose="00000500000000000000" pitchFamily="2" charset="0"/>
              </a:endParaRPr>
            </a:p>
          </p:txBody>
        </p:sp>
      </p:grpSp>
      <p:sp>
        <p:nvSpPr>
          <p:cNvPr id="16" name="TextBox 9">
            <a:extLst>
              <a:ext uri="{FF2B5EF4-FFF2-40B4-BE49-F238E27FC236}">
                <a16:creationId xmlns:a16="http://schemas.microsoft.com/office/drawing/2014/main" id="{C8E0133B-F6AC-4C6F-9D63-1495CF570F93}"/>
              </a:ext>
            </a:extLst>
          </p:cNvPr>
          <p:cNvSpPr txBox="1"/>
          <p:nvPr/>
        </p:nvSpPr>
        <p:spPr>
          <a:xfrm>
            <a:off x="1065716" y="4999595"/>
            <a:ext cx="10523171" cy="1292662"/>
          </a:xfrm>
          <a:prstGeom prst="rect">
            <a:avLst/>
          </a:prstGeom>
          <a:noFill/>
        </p:spPr>
        <p:txBody>
          <a:bodyPr wrap="square" rtlCol="0">
            <a:spAutoFit/>
          </a:bodyPr>
          <a:lstStyle/>
          <a:p>
            <a:r>
              <a:rPr lang="es-CO" sz="2400" b="1" dirty="0">
                <a:solidFill>
                  <a:srgbClr val="00599D"/>
                </a:solidFill>
                <a:latin typeface="Montserrat" panose="00000500000000000000" pitchFamily="2" charset="0"/>
                <a:ea typeface="Source Sans Pro" panose="020B0503030403020204" pitchFamily="34" charset="0"/>
              </a:rPr>
              <a:t>Preparación de los Datos.</a:t>
            </a:r>
          </a:p>
          <a:p>
            <a:pPr algn="just"/>
            <a:r>
              <a:rPr lang="es-ES" dirty="0">
                <a:solidFill>
                  <a:srgbClr val="2C2C2C"/>
                </a:solidFill>
                <a:latin typeface="Montserrat" panose="00000500000000000000" pitchFamily="2" charset="0"/>
                <a:ea typeface="Source Sans Pro" panose="020B0503030403020204" pitchFamily="34" charset="0"/>
              </a:rPr>
              <a:t>Los estudios han empleado submuestreo, datos contaminados, métodos basados en cuantiles, direcciones aleatorias, ajustes de boxplot, estimaciones de densidad, medidas de distancia, pesos celulares y técnicas de regularización para mejorar la robustez de los estimadores en datos multivariados y de alta dimensionalidad.</a:t>
            </a:r>
          </a:p>
        </p:txBody>
      </p:sp>
      <p:grpSp>
        <p:nvGrpSpPr>
          <p:cNvPr id="17" name="Grupo 16">
            <a:extLst>
              <a:ext uri="{FF2B5EF4-FFF2-40B4-BE49-F238E27FC236}">
                <a16:creationId xmlns:a16="http://schemas.microsoft.com/office/drawing/2014/main" id="{C0011438-28F2-4F19-9B91-941D1C90E103}"/>
              </a:ext>
            </a:extLst>
          </p:cNvPr>
          <p:cNvGrpSpPr/>
          <p:nvPr/>
        </p:nvGrpSpPr>
        <p:grpSpPr>
          <a:xfrm>
            <a:off x="509811" y="5094086"/>
            <a:ext cx="451310" cy="451310"/>
            <a:chOff x="7218427" y="5042959"/>
            <a:chExt cx="590550" cy="590550"/>
          </a:xfrm>
        </p:grpSpPr>
        <p:sp>
          <p:nvSpPr>
            <p:cNvPr id="18" name="Oval 8">
              <a:extLst>
                <a:ext uri="{FF2B5EF4-FFF2-40B4-BE49-F238E27FC236}">
                  <a16:creationId xmlns:a16="http://schemas.microsoft.com/office/drawing/2014/main" id="{E4DA3438-070F-4BD8-9DBD-C8D497D724BD}"/>
                </a:ext>
              </a:extLst>
            </p:cNvPr>
            <p:cNvSpPr/>
            <p:nvPr/>
          </p:nvSpPr>
          <p:spPr>
            <a:xfrm>
              <a:off x="7218427" y="5042959"/>
              <a:ext cx="590550" cy="590550"/>
            </a:xfrm>
            <a:prstGeom prst="ellipse">
              <a:avLst/>
            </a:prstGeom>
            <a:solidFill>
              <a:srgbClr val="0059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latin typeface="Montserrat" panose="00000500000000000000" pitchFamily="2" charset="0"/>
              </a:endParaRPr>
            </a:p>
          </p:txBody>
        </p:sp>
        <p:sp>
          <p:nvSpPr>
            <p:cNvPr id="19" name="Freeform 259">
              <a:extLst>
                <a:ext uri="{FF2B5EF4-FFF2-40B4-BE49-F238E27FC236}">
                  <a16:creationId xmlns:a16="http://schemas.microsoft.com/office/drawing/2014/main" id="{872EA7B5-56D4-4B6A-BD3D-D3D92421EB6C}"/>
                </a:ext>
              </a:extLst>
            </p:cNvPr>
            <p:cNvSpPr>
              <a:spLocks/>
            </p:cNvSpPr>
            <p:nvPr/>
          </p:nvSpPr>
          <p:spPr bwMode="auto">
            <a:xfrm>
              <a:off x="7340512" y="5180214"/>
              <a:ext cx="346379" cy="316039"/>
            </a:xfrm>
            <a:custGeom>
              <a:avLst/>
              <a:gdLst>
                <a:gd name="T0" fmla="*/ 610 w 719"/>
                <a:gd name="T1" fmla="*/ 48 h 657"/>
                <a:gd name="T2" fmla="*/ 210 w 719"/>
                <a:gd name="T3" fmla="*/ 454 h 657"/>
                <a:gd name="T4" fmla="*/ 115 w 719"/>
                <a:gd name="T5" fmla="*/ 359 h 657"/>
                <a:gd name="T6" fmla="*/ 57 w 719"/>
                <a:gd name="T7" fmla="*/ 331 h 657"/>
                <a:gd name="T8" fmla="*/ 22 w 719"/>
                <a:gd name="T9" fmla="*/ 382 h 657"/>
                <a:gd name="T10" fmla="*/ 42 w 719"/>
                <a:gd name="T11" fmla="*/ 467 h 657"/>
                <a:gd name="T12" fmla="*/ 195 w 719"/>
                <a:gd name="T13" fmla="*/ 644 h 657"/>
                <a:gd name="T14" fmla="*/ 268 w 719"/>
                <a:gd name="T15" fmla="*/ 620 h 657"/>
                <a:gd name="T16" fmla="*/ 287 w 719"/>
                <a:gd name="T17" fmla="*/ 597 h 657"/>
                <a:gd name="T18" fmla="*/ 287 w 719"/>
                <a:gd name="T19" fmla="*/ 597 h 657"/>
                <a:gd name="T20" fmla="*/ 643 w 719"/>
                <a:gd name="T21" fmla="*/ 88 h 657"/>
                <a:gd name="T22" fmla="*/ 610 w 719"/>
                <a:gd name="T23" fmla="*/ 48 h 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19" h="657">
                  <a:moveTo>
                    <a:pt x="610" y="48"/>
                  </a:moveTo>
                  <a:cubicBezTo>
                    <a:pt x="563" y="71"/>
                    <a:pt x="334" y="332"/>
                    <a:pt x="210" y="454"/>
                  </a:cubicBezTo>
                  <a:lnTo>
                    <a:pt x="115" y="359"/>
                  </a:lnTo>
                  <a:cubicBezTo>
                    <a:pt x="104" y="346"/>
                    <a:pt x="80" y="304"/>
                    <a:pt x="57" y="331"/>
                  </a:cubicBezTo>
                  <a:lnTo>
                    <a:pt x="22" y="382"/>
                  </a:lnTo>
                  <a:cubicBezTo>
                    <a:pt x="0" y="409"/>
                    <a:pt x="24" y="453"/>
                    <a:pt x="42" y="467"/>
                  </a:cubicBezTo>
                  <a:lnTo>
                    <a:pt x="195" y="644"/>
                  </a:lnTo>
                  <a:cubicBezTo>
                    <a:pt x="212" y="657"/>
                    <a:pt x="245" y="647"/>
                    <a:pt x="268" y="620"/>
                  </a:cubicBezTo>
                  <a:lnTo>
                    <a:pt x="287" y="597"/>
                  </a:lnTo>
                  <a:lnTo>
                    <a:pt x="287" y="597"/>
                  </a:lnTo>
                  <a:lnTo>
                    <a:pt x="643" y="88"/>
                  </a:lnTo>
                  <a:cubicBezTo>
                    <a:pt x="666" y="61"/>
                    <a:pt x="719" y="0"/>
                    <a:pt x="610" y="48"/>
                  </a:cubicBezTo>
                  <a:close/>
                </a:path>
              </a:pathLst>
            </a:custGeom>
            <a:solidFill>
              <a:schemeClr val="bg1"/>
            </a:solidFill>
            <a:ln>
              <a:noFill/>
            </a:ln>
          </p:spPr>
          <p:txBody>
            <a:bodyPr vert="horz" wrap="square" lIns="146078" tIns="73039" rIns="146078" bIns="73039" numCol="1" anchor="t" anchorCtr="0" compatLnSpc="1">
              <a:prstTxWarp prst="textNoShape">
                <a:avLst/>
              </a:prstTxWarp>
            </a:bodyPr>
            <a:lstStyle/>
            <a:p>
              <a:endParaRPr lang="en-US" sz="2876" dirty="0">
                <a:solidFill>
                  <a:srgbClr val="121617"/>
                </a:solidFill>
                <a:latin typeface="Montserrat" panose="00000500000000000000" pitchFamily="2" charset="0"/>
              </a:endParaRPr>
            </a:p>
          </p:txBody>
        </p:sp>
      </p:grpSp>
    </p:spTree>
    <p:extLst>
      <p:ext uri="{BB962C8B-B14F-4D97-AF65-F5344CB8AC3E}">
        <p14:creationId xmlns:p14="http://schemas.microsoft.com/office/powerpoint/2010/main" val="287072996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uadroTexto 7">
            <a:extLst>
              <a:ext uri="{FF2B5EF4-FFF2-40B4-BE49-F238E27FC236}">
                <a16:creationId xmlns:a16="http://schemas.microsoft.com/office/drawing/2014/main" id="{FE732EA8-40C0-4157-B0FD-F1E7F703F7C2}"/>
              </a:ext>
            </a:extLst>
          </p:cNvPr>
          <p:cNvSpPr txBox="1"/>
          <p:nvPr/>
        </p:nvSpPr>
        <p:spPr>
          <a:xfrm>
            <a:off x="365189" y="405301"/>
            <a:ext cx="5028007" cy="584775"/>
          </a:xfrm>
          <a:prstGeom prst="rect">
            <a:avLst/>
          </a:prstGeom>
          <a:noFill/>
        </p:spPr>
        <p:txBody>
          <a:bodyPr wrap="square">
            <a:spAutoFit/>
          </a:bodyPr>
          <a:lstStyle/>
          <a:p>
            <a:pPr lvl="0">
              <a:defRPr/>
            </a:pPr>
            <a:r>
              <a:rPr lang="es-MX" sz="3200" b="1" dirty="0">
                <a:solidFill>
                  <a:srgbClr val="313EC3"/>
                </a:solidFill>
                <a:latin typeface="Montserrat" panose="00000500000000000000" pitchFamily="2" charset="0"/>
              </a:rPr>
              <a:t>6. Marco Metodológico</a:t>
            </a:r>
            <a:endParaRPr kumimoji="0" lang="es-CO" sz="3200" b="1" i="0" u="none" strike="noStrike" kern="1200" cap="none" spc="0" normalizeH="0" baseline="0" noProof="0" dirty="0">
              <a:ln>
                <a:noFill/>
              </a:ln>
              <a:solidFill>
                <a:srgbClr val="313EC3"/>
              </a:solidFill>
              <a:effectLst/>
              <a:uLnTx/>
              <a:uFillTx/>
              <a:latin typeface="Montserrat" panose="00000500000000000000" pitchFamily="2" charset="0"/>
            </a:endParaRPr>
          </a:p>
        </p:txBody>
      </p:sp>
      <mc:AlternateContent xmlns:mc="http://schemas.openxmlformats.org/markup-compatibility/2006">
        <mc:Choice xmlns:a14="http://schemas.microsoft.com/office/drawing/2010/main" Requires="a14">
          <p:sp>
            <p:nvSpPr>
              <p:cNvPr id="7" name="TextBox 9">
                <a:extLst>
                  <a:ext uri="{FF2B5EF4-FFF2-40B4-BE49-F238E27FC236}">
                    <a16:creationId xmlns:a16="http://schemas.microsoft.com/office/drawing/2014/main" id="{DF00C108-F906-4A68-AFF9-978C266E7460}"/>
                  </a:ext>
                </a:extLst>
              </p:cNvPr>
              <p:cNvSpPr txBox="1"/>
              <p:nvPr/>
            </p:nvSpPr>
            <p:spPr>
              <a:xfrm>
                <a:off x="1065717" y="1213306"/>
                <a:ext cx="10523172" cy="3877985"/>
              </a:xfrm>
              <a:prstGeom prst="rect">
                <a:avLst/>
              </a:prstGeom>
              <a:noFill/>
            </p:spPr>
            <p:txBody>
              <a:bodyPr wrap="square" rtlCol="0">
                <a:spAutoFit/>
              </a:bodyPr>
              <a:lstStyle/>
              <a:p>
                <a:r>
                  <a:rPr lang="es-ES" sz="2400" b="1" dirty="0">
                    <a:solidFill>
                      <a:srgbClr val="00599D"/>
                    </a:solidFill>
                    <a:latin typeface="Montserrat" panose="00000500000000000000" pitchFamily="2" charset="0"/>
                    <a:ea typeface="Source Sans Pro" panose="020B0503030403020204" pitchFamily="34" charset="0"/>
                  </a:rPr>
                  <a:t>La Asimetría como Índice de Proyección</a:t>
                </a:r>
                <a:r>
                  <a:rPr lang="es-CO" sz="2400" b="1" dirty="0">
                    <a:solidFill>
                      <a:srgbClr val="00599D"/>
                    </a:solidFill>
                    <a:latin typeface="Montserrat" panose="00000500000000000000" pitchFamily="2" charset="0"/>
                    <a:ea typeface="Source Sans Pro" panose="020B0503030403020204" pitchFamily="34" charset="0"/>
                  </a:rPr>
                  <a:t>.</a:t>
                </a:r>
              </a:p>
              <a:p>
                <a:endParaRPr lang="es-CO" sz="2400" b="1" dirty="0">
                  <a:solidFill>
                    <a:srgbClr val="00599D"/>
                  </a:solidFill>
                  <a:latin typeface="Montserrat" panose="00000500000000000000" pitchFamily="2" charset="0"/>
                  <a:ea typeface="Source Sans Pro" panose="020B0503030403020204" pitchFamily="34" charset="0"/>
                </a:endParaRPr>
              </a:p>
              <a:p>
                <a:pPr algn="just"/>
                <a:r>
                  <a:rPr lang="es-ES" dirty="0">
                    <a:solidFill>
                      <a:schemeClr val="bg2">
                        <a:lumMod val="25000"/>
                      </a:schemeClr>
                    </a:solidFill>
                    <a:latin typeface="Montserrat" panose="00000500000000000000" pitchFamily="2" charset="0"/>
                    <a:ea typeface="Source Sans Pro" panose="020B0503030403020204" pitchFamily="34" charset="0"/>
                  </a:rPr>
                  <a:t>El coeficiente de asimetría es utilizado para detectar outliers multivariados mediante proyecciones, empleando enfoques recientes que maximizan la asimetría muestral. Loperfido (2018) y Ortiz (2019) han desarrollado métodos que utilizan esta técnica para la detección de outliers, enfocándose en maximizar momentos absolutos muestrales y eigenvectores para iteraciones matriciales.</a:t>
                </a:r>
              </a:p>
              <a:p>
                <a:pPr algn="just"/>
                <a:endParaRPr lang="es-ES" dirty="0">
                  <a:solidFill>
                    <a:schemeClr val="bg2">
                      <a:lumMod val="25000"/>
                    </a:schemeClr>
                  </a:solidFill>
                  <a:latin typeface="Montserrat" panose="00000500000000000000" pitchFamily="2" charset="0"/>
                  <a:ea typeface="Source Sans Pro" panose="020B0503030403020204" pitchFamily="34" charset="0"/>
                </a:endParaRPr>
              </a:p>
              <a:p>
                <a:pPr algn="just"/>
                <a:r>
                  <a:rPr lang="es-CO" dirty="0">
                    <a:solidFill>
                      <a:schemeClr val="bg2">
                        <a:lumMod val="25000"/>
                      </a:schemeClr>
                    </a:solidFill>
                  </a:rPr>
                  <a:t>Sea </a:t>
                </a:r>
                <a14:m>
                  <m:oMath xmlns:m="http://schemas.openxmlformats.org/officeDocument/2006/math">
                    <m:r>
                      <a:rPr lang="es-CO" b="1" i="1">
                        <a:solidFill>
                          <a:schemeClr val="bg2">
                            <a:lumMod val="25000"/>
                          </a:schemeClr>
                        </a:solidFill>
                      </a:rPr>
                      <m:t>𝒛</m:t>
                    </m:r>
                    <m:r>
                      <a:rPr lang="es-CO" i="1">
                        <a:solidFill>
                          <a:schemeClr val="bg2">
                            <a:lumMod val="25000"/>
                          </a:schemeClr>
                        </a:solidFill>
                      </a:rPr>
                      <m:t>=</m:t>
                    </m:r>
                    <m:d>
                      <m:dPr>
                        <m:ctrlPr>
                          <a:rPr lang="es-CO" i="1">
                            <a:solidFill>
                              <a:schemeClr val="bg2">
                                <a:lumMod val="25000"/>
                              </a:schemeClr>
                            </a:solidFill>
                          </a:rPr>
                        </m:ctrlPr>
                      </m:dPr>
                      <m:e>
                        <m:sSub>
                          <m:sSubPr>
                            <m:ctrlPr>
                              <a:rPr lang="es-CO" i="1">
                                <a:solidFill>
                                  <a:schemeClr val="bg2">
                                    <a:lumMod val="25000"/>
                                  </a:schemeClr>
                                </a:solidFill>
                              </a:rPr>
                            </m:ctrlPr>
                          </m:sSubPr>
                          <m:e>
                            <m:r>
                              <a:rPr lang="es-CO" i="1">
                                <a:solidFill>
                                  <a:schemeClr val="bg2">
                                    <a:lumMod val="25000"/>
                                  </a:schemeClr>
                                </a:solidFill>
                              </a:rPr>
                              <m:t>𝑧</m:t>
                            </m:r>
                          </m:e>
                          <m:sub>
                            <m:r>
                              <a:rPr lang="es-CO" i="1">
                                <a:solidFill>
                                  <a:schemeClr val="bg2">
                                    <a:lumMod val="25000"/>
                                  </a:schemeClr>
                                </a:solidFill>
                              </a:rPr>
                              <m:t>1</m:t>
                            </m:r>
                          </m:sub>
                        </m:sSub>
                        <m:sSub>
                          <m:sSubPr>
                            <m:ctrlPr>
                              <a:rPr lang="es-CO" i="1">
                                <a:solidFill>
                                  <a:schemeClr val="bg2">
                                    <a:lumMod val="25000"/>
                                  </a:schemeClr>
                                </a:solidFill>
                              </a:rPr>
                            </m:ctrlPr>
                          </m:sSubPr>
                          <m:e>
                            <m:r>
                              <a:rPr lang="es-CO" i="1">
                                <a:solidFill>
                                  <a:schemeClr val="bg2">
                                    <a:lumMod val="25000"/>
                                  </a:schemeClr>
                                </a:solidFill>
                              </a:rPr>
                              <m:t>,</m:t>
                            </m:r>
                            <m:r>
                              <a:rPr lang="es-CO" i="1">
                                <a:solidFill>
                                  <a:schemeClr val="bg2">
                                    <a:lumMod val="25000"/>
                                  </a:schemeClr>
                                </a:solidFill>
                              </a:rPr>
                              <m:t>𝑧</m:t>
                            </m:r>
                          </m:e>
                          <m:sub>
                            <m:r>
                              <a:rPr lang="es-CO" i="1">
                                <a:solidFill>
                                  <a:schemeClr val="bg2">
                                    <a:lumMod val="25000"/>
                                  </a:schemeClr>
                                </a:solidFill>
                              </a:rPr>
                              <m:t>2</m:t>
                            </m:r>
                          </m:sub>
                        </m:sSub>
                        <m:r>
                          <a:rPr lang="es-CO" i="1">
                            <a:solidFill>
                              <a:schemeClr val="bg2">
                                <a:lumMod val="25000"/>
                              </a:schemeClr>
                            </a:solidFill>
                          </a:rPr>
                          <m:t>,…,</m:t>
                        </m:r>
                        <m:sSub>
                          <m:sSubPr>
                            <m:ctrlPr>
                              <a:rPr lang="es-CO" i="1">
                                <a:solidFill>
                                  <a:schemeClr val="bg2">
                                    <a:lumMod val="25000"/>
                                  </a:schemeClr>
                                </a:solidFill>
                              </a:rPr>
                            </m:ctrlPr>
                          </m:sSubPr>
                          <m:e>
                            <m:r>
                              <a:rPr lang="es-CO" i="1">
                                <a:solidFill>
                                  <a:schemeClr val="bg2">
                                    <a:lumMod val="25000"/>
                                  </a:schemeClr>
                                </a:solidFill>
                              </a:rPr>
                              <m:t>𝑧</m:t>
                            </m:r>
                          </m:e>
                          <m:sub>
                            <m:r>
                              <a:rPr lang="es-CO" i="1">
                                <a:solidFill>
                                  <a:schemeClr val="bg2">
                                    <a:lumMod val="25000"/>
                                  </a:schemeClr>
                                </a:solidFill>
                              </a:rPr>
                              <m:t>𝑛</m:t>
                            </m:r>
                          </m:sub>
                        </m:sSub>
                      </m:e>
                    </m:d>
                    <m:r>
                      <a:rPr lang="es-CO" i="1">
                        <a:solidFill>
                          <a:schemeClr val="bg2">
                            <a:lumMod val="25000"/>
                          </a:schemeClr>
                        </a:solidFill>
                      </a:rPr>
                      <m:t>∈</m:t>
                    </m:r>
                    <m:sSup>
                      <m:sSupPr>
                        <m:ctrlPr>
                          <a:rPr lang="es-CO" i="1">
                            <a:solidFill>
                              <a:schemeClr val="bg2">
                                <a:lumMod val="25000"/>
                              </a:schemeClr>
                            </a:solidFill>
                          </a:rPr>
                        </m:ctrlPr>
                      </m:sSupPr>
                      <m:e>
                        <m:r>
                          <a:rPr lang="es-CO" i="1">
                            <a:solidFill>
                              <a:schemeClr val="bg2">
                                <a:lumMod val="25000"/>
                              </a:schemeClr>
                            </a:solidFill>
                          </a:rPr>
                          <m:t>ℝ</m:t>
                        </m:r>
                      </m:e>
                      <m:sup>
                        <m:r>
                          <a:rPr lang="es-CO" i="1">
                            <a:solidFill>
                              <a:schemeClr val="bg2">
                                <a:lumMod val="25000"/>
                              </a:schemeClr>
                            </a:solidFill>
                          </a:rPr>
                          <m:t>𝑝𝑥𝑛</m:t>
                        </m:r>
                      </m:sup>
                    </m:sSup>
                  </m:oMath>
                </a14:m>
                <a:r>
                  <a:rPr lang="es-CO" dirty="0">
                    <a:solidFill>
                      <a:schemeClr val="bg2">
                        <a:lumMod val="25000"/>
                      </a:schemeClr>
                    </a:solidFill>
                  </a:rPr>
                  <a:t> una muestra contaminada de tamaño 𝑛 en un espacio 𝑝-dimensional. Se asume que esta muestra es una mezcla de dos distribuciones de probabilidad:</a:t>
                </a:r>
                <a14:m>
                  <m:oMath xmlns:m="http://schemas.openxmlformats.org/officeDocument/2006/math">
                    <m:d>
                      <m:dPr>
                        <m:ctrlPr>
                          <a:rPr lang="es-CO" i="1">
                            <a:solidFill>
                              <a:schemeClr val="bg2">
                                <a:lumMod val="25000"/>
                              </a:schemeClr>
                            </a:solidFill>
                          </a:rPr>
                        </m:ctrlPr>
                      </m:dPr>
                      <m:e>
                        <m:r>
                          <a:rPr lang="es-CO" i="1">
                            <a:solidFill>
                              <a:schemeClr val="bg2">
                                <a:lumMod val="25000"/>
                              </a:schemeClr>
                            </a:solidFill>
                          </a:rPr>
                          <m:t>1− </m:t>
                        </m:r>
                        <m:r>
                          <a:rPr lang="es-CO" i="1">
                            <a:solidFill>
                              <a:schemeClr val="bg2">
                                <a:lumMod val="25000"/>
                              </a:schemeClr>
                            </a:solidFill>
                          </a:rPr>
                          <m:t>𝛼</m:t>
                        </m:r>
                      </m:e>
                    </m:d>
                    <m:r>
                      <a:rPr lang="es-CO" i="1">
                        <a:solidFill>
                          <a:schemeClr val="bg2">
                            <a:lumMod val="25000"/>
                          </a:schemeClr>
                        </a:solidFill>
                      </a:rPr>
                      <m:t>+</m:t>
                    </m:r>
                    <m:r>
                      <a:rPr lang="es-CO" i="1">
                        <a:solidFill>
                          <a:schemeClr val="bg2">
                            <a:lumMod val="25000"/>
                          </a:schemeClr>
                        </a:solidFill>
                      </a:rPr>
                      <m:t>𝛼</m:t>
                    </m:r>
                    <m:r>
                      <a:rPr lang="es-CO" i="1">
                        <a:solidFill>
                          <a:schemeClr val="bg2">
                            <a:lumMod val="25000"/>
                          </a:schemeClr>
                        </a:solidFill>
                      </a:rPr>
                      <m:t>𝒢</m:t>
                    </m:r>
                  </m:oMath>
                </a14:m>
                <a:r>
                  <a:rPr lang="es-CO" dirty="0">
                    <a:solidFill>
                      <a:schemeClr val="bg2">
                        <a:lumMod val="25000"/>
                      </a:schemeClr>
                    </a:solidFill>
                  </a:rPr>
                  <a:t>,</a:t>
                </a:r>
                <a14:m>
                  <m:oMath xmlns:m="http://schemas.openxmlformats.org/officeDocument/2006/math">
                    <m:r>
                      <a:rPr lang="es-CO" i="1">
                        <a:solidFill>
                          <a:schemeClr val="bg2">
                            <a:lumMod val="25000"/>
                          </a:schemeClr>
                        </a:solidFill>
                      </a:rPr>
                      <m:t> </m:t>
                    </m:r>
                    <m:r>
                      <a:rPr lang="es-ES" b="0" i="1" smtClean="0">
                        <a:solidFill>
                          <a:schemeClr val="bg2">
                            <a:lumMod val="25000"/>
                          </a:schemeClr>
                        </a:solidFill>
                        <a:latin typeface="Cambria Math" panose="02040503050406030204" pitchFamily="18" charset="0"/>
                      </a:rPr>
                      <m:t> </m:t>
                    </m:r>
                    <m:r>
                      <a:rPr lang="es-CO" i="1">
                        <a:solidFill>
                          <a:schemeClr val="bg2">
                            <a:lumMod val="25000"/>
                          </a:schemeClr>
                        </a:solidFill>
                      </a:rPr>
                      <m:t>ℱ</m:t>
                    </m:r>
                  </m:oMath>
                </a14:m>
                <a:r>
                  <a:rPr lang="es-CO" dirty="0">
                    <a:solidFill>
                      <a:schemeClr val="bg2">
                        <a:lumMod val="25000"/>
                      </a:schemeClr>
                    </a:solidFill>
                  </a:rPr>
                  <a:t> donde 𝛼 representa la proporción de contaminación, </a:t>
                </a:r>
                <a14:m>
                  <m:oMath xmlns:m="http://schemas.openxmlformats.org/officeDocument/2006/math">
                    <m:r>
                      <a:rPr lang="es-CO" i="1">
                        <a:solidFill>
                          <a:schemeClr val="bg2">
                            <a:lumMod val="25000"/>
                          </a:schemeClr>
                        </a:solidFill>
                      </a:rPr>
                      <m:t>ℱ</m:t>
                    </m:r>
                  </m:oMath>
                </a14:m>
                <a:r>
                  <a:rPr lang="es-CO" dirty="0">
                    <a:solidFill>
                      <a:schemeClr val="bg2">
                        <a:lumMod val="25000"/>
                      </a:schemeClr>
                    </a:solidFill>
                  </a:rPr>
                  <a:t> es la distribución de probabilidad de los puntos que no son valores atípicos, y </a:t>
                </a:r>
                <a14:m>
                  <m:oMath xmlns:m="http://schemas.openxmlformats.org/officeDocument/2006/math">
                    <m:r>
                      <a:rPr lang="es-CO" i="1">
                        <a:solidFill>
                          <a:schemeClr val="bg2">
                            <a:lumMod val="25000"/>
                          </a:schemeClr>
                        </a:solidFill>
                      </a:rPr>
                      <m:t>𝒢</m:t>
                    </m:r>
                  </m:oMath>
                </a14:m>
                <a:r>
                  <a:rPr lang="es-CO" dirty="0">
                    <a:solidFill>
                      <a:schemeClr val="bg2">
                        <a:lumMod val="25000"/>
                      </a:schemeClr>
                    </a:solidFill>
                  </a:rPr>
                  <a:t> es la distribución de probabilidad de los valores atípicos. Además, se asume que la muestra </a:t>
                </a:r>
                <a14:m>
                  <m:oMath xmlns:m="http://schemas.openxmlformats.org/officeDocument/2006/math">
                    <m:r>
                      <a:rPr lang="es-CO" b="1" i="1">
                        <a:solidFill>
                          <a:schemeClr val="bg2">
                            <a:lumMod val="25000"/>
                          </a:schemeClr>
                        </a:solidFill>
                      </a:rPr>
                      <m:t>𝒛</m:t>
                    </m:r>
                  </m:oMath>
                </a14:m>
                <a:r>
                  <a:rPr lang="es-CO" dirty="0">
                    <a:solidFill>
                      <a:schemeClr val="bg2">
                        <a:lumMod val="25000"/>
                      </a:schemeClr>
                    </a:solidFill>
                  </a:rPr>
                  <a:t> ha sido centrada y escalada. Para complementar, se hace uso de </a:t>
                </a:r>
                <a14:m>
                  <m:oMath xmlns:m="http://schemas.openxmlformats.org/officeDocument/2006/math">
                    <m:sSub>
                      <m:sSubPr>
                        <m:ctrlPr>
                          <a:rPr lang="es-CO" i="1">
                            <a:solidFill>
                              <a:schemeClr val="bg2">
                                <a:lumMod val="25000"/>
                              </a:schemeClr>
                            </a:solidFill>
                          </a:rPr>
                        </m:ctrlPr>
                      </m:sSubPr>
                      <m:e>
                        <m:r>
                          <a:rPr lang="es-CO" i="1">
                            <a:solidFill>
                              <a:schemeClr val="bg2">
                                <a:lumMod val="25000"/>
                              </a:schemeClr>
                            </a:solidFill>
                          </a:rPr>
                          <m:t>𝑚</m:t>
                        </m:r>
                      </m:e>
                      <m:sub>
                        <m:r>
                          <a:rPr lang="es-CO" i="1">
                            <a:solidFill>
                              <a:schemeClr val="bg2">
                                <a:lumMod val="25000"/>
                              </a:schemeClr>
                            </a:solidFill>
                          </a:rPr>
                          <m:t>3</m:t>
                        </m:r>
                      </m:sub>
                    </m:sSub>
                    <m:r>
                      <a:rPr lang="es-CO" i="1">
                        <a:solidFill>
                          <a:schemeClr val="bg2">
                            <a:lumMod val="25000"/>
                          </a:schemeClr>
                        </a:solidFill>
                      </a:rPr>
                      <m:t>(∙)</m:t>
                    </m:r>
                  </m:oMath>
                </a14:m>
                <a:r>
                  <a:rPr lang="es-CO" dirty="0">
                    <a:solidFill>
                      <a:schemeClr val="bg2">
                        <a:lumMod val="25000"/>
                      </a:schemeClr>
                    </a:solidFill>
                  </a:rPr>
                  <a:t> para representar el coeficiente del tercer momento muestral univariado.</a:t>
                </a:r>
                <a:endParaRPr lang="es-CO" dirty="0">
                  <a:solidFill>
                    <a:schemeClr val="bg2">
                      <a:lumMod val="25000"/>
                    </a:schemeClr>
                  </a:solidFill>
                  <a:latin typeface="Montserrat" panose="00000500000000000000" pitchFamily="2" charset="0"/>
                  <a:ea typeface="Source Sans Pro" panose="020B0503030403020204" pitchFamily="34" charset="0"/>
                </a:endParaRPr>
              </a:p>
            </p:txBody>
          </p:sp>
        </mc:Choice>
        <mc:Fallback>
          <p:sp>
            <p:nvSpPr>
              <p:cNvPr id="7" name="TextBox 9">
                <a:extLst>
                  <a:ext uri="{FF2B5EF4-FFF2-40B4-BE49-F238E27FC236}">
                    <a16:creationId xmlns:a16="http://schemas.microsoft.com/office/drawing/2014/main" id="{DF00C108-F906-4A68-AFF9-978C266E7460}"/>
                  </a:ext>
                </a:extLst>
              </p:cNvPr>
              <p:cNvSpPr txBox="1">
                <a:spLocks noRot="1" noChangeAspect="1" noMove="1" noResize="1" noEditPoints="1" noAdjustHandles="1" noChangeArrowheads="1" noChangeShapeType="1" noTextEdit="1"/>
              </p:cNvSpPr>
              <p:nvPr/>
            </p:nvSpPr>
            <p:spPr>
              <a:xfrm>
                <a:off x="1065717" y="1213306"/>
                <a:ext cx="10523172" cy="3877985"/>
              </a:xfrm>
              <a:prstGeom prst="rect">
                <a:avLst/>
              </a:prstGeom>
              <a:blipFill>
                <a:blip r:embed="rId2"/>
                <a:stretch>
                  <a:fillRect l="-927" t="-1258" r="-463" b="-1572"/>
                </a:stretch>
              </a:blipFill>
            </p:spPr>
            <p:txBody>
              <a:bodyPr/>
              <a:lstStyle/>
              <a:p>
                <a:r>
                  <a:rPr lang="es-CO">
                    <a:noFill/>
                  </a:rPr>
                  <a:t> </a:t>
                </a:r>
              </a:p>
            </p:txBody>
          </p:sp>
        </mc:Fallback>
      </mc:AlternateContent>
      <p:grpSp>
        <p:nvGrpSpPr>
          <p:cNvPr id="9" name="Grupo 8">
            <a:extLst>
              <a:ext uri="{FF2B5EF4-FFF2-40B4-BE49-F238E27FC236}">
                <a16:creationId xmlns:a16="http://schemas.microsoft.com/office/drawing/2014/main" id="{17680AC7-655E-4521-B3D3-0DCD673C3254}"/>
              </a:ext>
            </a:extLst>
          </p:cNvPr>
          <p:cNvGrpSpPr/>
          <p:nvPr/>
        </p:nvGrpSpPr>
        <p:grpSpPr>
          <a:xfrm>
            <a:off x="509811" y="1307797"/>
            <a:ext cx="451310" cy="451310"/>
            <a:chOff x="7218427" y="5042959"/>
            <a:chExt cx="590550" cy="590550"/>
          </a:xfrm>
        </p:grpSpPr>
        <p:sp>
          <p:nvSpPr>
            <p:cNvPr id="10" name="Oval 8">
              <a:extLst>
                <a:ext uri="{FF2B5EF4-FFF2-40B4-BE49-F238E27FC236}">
                  <a16:creationId xmlns:a16="http://schemas.microsoft.com/office/drawing/2014/main" id="{B46C553F-E758-4643-975C-94D2BDEA77EC}"/>
                </a:ext>
              </a:extLst>
            </p:cNvPr>
            <p:cNvSpPr/>
            <p:nvPr/>
          </p:nvSpPr>
          <p:spPr>
            <a:xfrm>
              <a:off x="7218427" y="5042959"/>
              <a:ext cx="590550" cy="590550"/>
            </a:xfrm>
            <a:prstGeom prst="ellipse">
              <a:avLst/>
            </a:prstGeom>
            <a:solidFill>
              <a:srgbClr val="0059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latin typeface="Montserrat" panose="00000500000000000000" pitchFamily="2" charset="0"/>
              </a:endParaRPr>
            </a:p>
          </p:txBody>
        </p:sp>
        <p:sp>
          <p:nvSpPr>
            <p:cNvPr id="11" name="Freeform 259">
              <a:extLst>
                <a:ext uri="{FF2B5EF4-FFF2-40B4-BE49-F238E27FC236}">
                  <a16:creationId xmlns:a16="http://schemas.microsoft.com/office/drawing/2014/main" id="{6AB7110F-4ADD-42B9-A456-F4D4390856D8}"/>
                </a:ext>
              </a:extLst>
            </p:cNvPr>
            <p:cNvSpPr>
              <a:spLocks/>
            </p:cNvSpPr>
            <p:nvPr/>
          </p:nvSpPr>
          <p:spPr bwMode="auto">
            <a:xfrm>
              <a:off x="7340512" y="5180214"/>
              <a:ext cx="346379" cy="316039"/>
            </a:xfrm>
            <a:custGeom>
              <a:avLst/>
              <a:gdLst>
                <a:gd name="T0" fmla="*/ 610 w 719"/>
                <a:gd name="T1" fmla="*/ 48 h 657"/>
                <a:gd name="T2" fmla="*/ 210 w 719"/>
                <a:gd name="T3" fmla="*/ 454 h 657"/>
                <a:gd name="T4" fmla="*/ 115 w 719"/>
                <a:gd name="T5" fmla="*/ 359 h 657"/>
                <a:gd name="T6" fmla="*/ 57 w 719"/>
                <a:gd name="T7" fmla="*/ 331 h 657"/>
                <a:gd name="T8" fmla="*/ 22 w 719"/>
                <a:gd name="T9" fmla="*/ 382 h 657"/>
                <a:gd name="T10" fmla="*/ 42 w 719"/>
                <a:gd name="T11" fmla="*/ 467 h 657"/>
                <a:gd name="T12" fmla="*/ 195 w 719"/>
                <a:gd name="T13" fmla="*/ 644 h 657"/>
                <a:gd name="T14" fmla="*/ 268 w 719"/>
                <a:gd name="T15" fmla="*/ 620 h 657"/>
                <a:gd name="T16" fmla="*/ 287 w 719"/>
                <a:gd name="T17" fmla="*/ 597 h 657"/>
                <a:gd name="T18" fmla="*/ 287 w 719"/>
                <a:gd name="T19" fmla="*/ 597 h 657"/>
                <a:gd name="T20" fmla="*/ 643 w 719"/>
                <a:gd name="T21" fmla="*/ 88 h 657"/>
                <a:gd name="T22" fmla="*/ 610 w 719"/>
                <a:gd name="T23" fmla="*/ 48 h 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19" h="657">
                  <a:moveTo>
                    <a:pt x="610" y="48"/>
                  </a:moveTo>
                  <a:cubicBezTo>
                    <a:pt x="563" y="71"/>
                    <a:pt x="334" y="332"/>
                    <a:pt x="210" y="454"/>
                  </a:cubicBezTo>
                  <a:lnTo>
                    <a:pt x="115" y="359"/>
                  </a:lnTo>
                  <a:cubicBezTo>
                    <a:pt x="104" y="346"/>
                    <a:pt x="80" y="304"/>
                    <a:pt x="57" y="331"/>
                  </a:cubicBezTo>
                  <a:lnTo>
                    <a:pt x="22" y="382"/>
                  </a:lnTo>
                  <a:cubicBezTo>
                    <a:pt x="0" y="409"/>
                    <a:pt x="24" y="453"/>
                    <a:pt x="42" y="467"/>
                  </a:cubicBezTo>
                  <a:lnTo>
                    <a:pt x="195" y="644"/>
                  </a:lnTo>
                  <a:cubicBezTo>
                    <a:pt x="212" y="657"/>
                    <a:pt x="245" y="647"/>
                    <a:pt x="268" y="620"/>
                  </a:cubicBezTo>
                  <a:lnTo>
                    <a:pt x="287" y="597"/>
                  </a:lnTo>
                  <a:lnTo>
                    <a:pt x="287" y="597"/>
                  </a:lnTo>
                  <a:lnTo>
                    <a:pt x="643" y="88"/>
                  </a:lnTo>
                  <a:cubicBezTo>
                    <a:pt x="666" y="61"/>
                    <a:pt x="719" y="0"/>
                    <a:pt x="610" y="48"/>
                  </a:cubicBezTo>
                  <a:close/>
                </a:path>
              </a:pathLst>
            </a:custGeom>
            <a:solidFill>
              <a:schemeClr val="bg1"/>
            </a:solidFill>
            <a:ln>
              <a:noFill/>
            </a:ln>
          </p:spPr>
          <p:txBody>
            <a:bodyPr vert="horz" wrap="square" lIns="146078" tIns="73039" rIns="146078" bIns="73039" numCol="1" anchor="t" anchorCtr="0" compatLnSpc="1">
              <a:prstTxWarp prst="textNoShape">
                <a:avLst/>
              </a:prstTxWarp>
            </a:bodyPr>
            <a:lstStyle/>
            <a:p>
              <a:endParaRPr lang="en-US" sz="2876" dirty="0">
                <a:solidFill>
                  <a:srgbClr val="121617"/>
                </a:solidFill>
                <a:latin typeface="Montserrat" panose="00000500000000000000" pitchFamily="2" charset="0"/>
              </a:endParaRPr>
            </a:p>
          </p:txBody>
        </p:sp>
      </p:grpSp>
    </p:spTree>
    <p:extLst>
      <p:ext uri="{BB962C8B-B14F-4D97-AF65-F5344CB8AC3E}">
        <p14:creationId xmlns:p14="http://schemas.microsoft.com/office/powerpoint/2010/main" val="71888743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uadroTexto 7">
            <a:extLst>
              <a:ext uri="{FF2B5EF4-FFF2-40B4-BE49-F238E27FC236}">
                <a16:creationId xmlns:a16="http://schemas.microsoft.com/office/drawing/2014/main" id="{FE732EA8-40C0-4157-B0FD-F1E7F703F7C2}"/>
              </a:ext>
            </a:extLst>
          </p:cNvPr>
          <p:cNvSpPr txBox="1"/>
          <p:nvPr/>
        </p:nvSpPr>
        <p:spPr>
          <a:xfrm>
            <a:off x="365189" y="405301"/>
            <a:ext cx="5028007" cy="584775"/>
          </a:xfrm>
          <a:prstGeom prst="rect">
            <a:avLst/>
          </a:prstGeom>
          <a:noFill/>
        </p:spPr>
        <p:txBody>
          <a:bodyPr wrap="square">
            <a:spAutoFit/>
          </a:bodyPr>
          <a:lstStyle/>
          <a:p>
            <a:pPr lvl="0">
              <a:defRPr/>
            </a:pPr>
            <a:r>
              <a:rPr lang="es-MX" sz="3200" b="1" dirty="0">
                <a:solidFill>
                  <a:srgbClr val="313EC3"/>
                </a:solidFill>
                <a:latin typeface="Montserrat" panose="00000500000000000000" pitchFamily="2" charset="0"/>
              </a:rPr>
              <a:t>6. Marco Metodológico</a:t>
            </a:r>
            <a:endParaRPr kumimoji="0" lang="es-CO" sz="3200" b="1" i="0" u="none" strike="noStrike" kern="1200" cap="none" spc="0" normalizeH="0" baseline="0" noProof="0" dirty="0">
              <a:ln>
                <a:noFill/>
              </a:ln>
              <a:solidFill>
                <a:srgbClr val="313EC3"/>
              </a:solidFill>
              <a:effectLst/>
              <a:uLnTx/>
              <a:uFillTx/>
              <a:latin typeface="Montserrat" panose="00000500000000000000" pitchFamily="2" charset="0"/>
            </a:endParaRPr>
          </a:p>
        </p:txBody>
      </p:sp>
      <mc:AlternateContent xmlns:mc="http://schemas.openxmlformats.org/markup-compatibility/2006">
        <mc:Choice xmlns:a14="http://schemas.microsoft.com/office/drawing/2010/main" Requires="a14">
          <p:sp>
            <p:nvSpPr>
              <p:cNvPr id="7" name="TextBox 9">
                <a:extLst>
                  <a:ext uri="{FF2B5EF4-FFF2-40B4-BE49-F238E27FC236}">
                    <a16:creationId xmlns:a16="http://schemas.microsoft.com/office/drawing/2014/main" id="{DF00C108-F906-4A68-AFF9-978C266E7460}"/>
                  </a:ext>
                </a:extLst>
              </p:cNvPr>
              <p:cNvSpPr txBox="1"/>
              <p:nvPr/>
            </p:nvSpPr>
            <p:spPr>
              <a:xfrm>
                <a:off x="1065717" y="1213306"/>
                <a:ext cx="10523172" cy="4895123"/>
              </a:xfrm>
              <a:prstGeom prst="rect">
                <a:avLst/>
              </a:prstGeom>
              <a:noFill/>
            </p:spPr>
            <p:txBody>
              <a:bodyPr wrap="square" rtlCol="0">
                <a:spAutoFit/>
              </a:bodyPr>
              <a:lstStyle/>
              <a:p>
                <a:r>
                  <a:rPr lang="es-ES" sz="2400" b="1" dirty="0">
                    <a:solidFill>
                      <a:srgbClr val="00599D"/>
                    </a:solidFill>
                    <a:latin typeface="Montserrat" panose="00000500000000000000" pitchFamily="2" charset="0"/>
                    <a:ea typeface="Source Sans Pro" panose="020B0503030403020204" pitchFamily="34" charset="0"/>
                  </a:rPr>
                  <a:t>La Asimetría como Índice de Proyección</a:t>
                </a:r>
                <a:r>
                  <a:rPr lang="es-CO" sz="2400" b="1" dirty="0">
                    <a:solidFill>
                      <a:srgbClr val="00599D"/>
                    </a:solidFill>
                    <a:latin typeface="Montserrat" panose="00000500000000000000" pitchFamily="2" charset="0"/>
                    <a:ea typeface="Source Sans Pro" panose="020B0503030403020204" pitchFamily="34" charset="0"/>
                  </a:rPr>
                  <a:t>.</a:t>
                </a:r>
              </a:p>
              <a:p>
                <a:pPr fontAlgn="base"/>
                <a:endParaRPr lang="es-CO" dirty="0"/>
              </a:p>
              <a:p>
                <a:pPr algn="just" fontAlgn="base"/>
                <a:r>
                  <a:rPr lang="es-CO" dirty="0"/>
                  <a:t>Ahora, consideremos </a:t>
                </a:r>
                <a14:m>
                  <m:oMath xmlns:m="http://schemas.openxmlformats.org/officeDocument/2006/math">
                    <m:r>
                      <a:rPr lang="es-CO" b="1" i="1"/>
                      <m:t>𝒓</m:t>
                    </m:r>
                    <m:r>
                      <a:rPr lang="es-CO" i="1"/>
                      <m:t>∈</m:t>
                    </m:r>
                    <m:sSup>
                      <m:sSupPr>
                        <m:ctrlPr>
                          <a:rPr lang="es-CO" i="1"/>
                        </m:ctrlPr>
                      </m:sSupPr>
                      <m:e>
                        <m:r>
                          <a:rPr lang="es-CO" i="1"/>
                          <m:t>ℝ</m:t>
                        </m:r>
                      </m:e>
                      <m:sup>
                        <m:r>
                          <a:rPr lang="es-CO" i="1"/>
                          <m:t>𝑝𝑥</m:t>
                        </m:r>
                        <m:r>
                          <a:rPr lang="es-CO" i="1"/>
                          <m:t>1</m:t>
                        </m:r>
                      </m:sup>
                    </m:sSup>
                  </m:oMath>
                </a14:m>
                <a:r>
                  <a:rPr lang="es-CO" dirty="0"/>
                  <a:t> como un vector p-dimensional desconocido, y sea </a:t>
                </a:r>
                <a14:m>
                  <m:oMath xmlns:m="http://schemas.openxmlformats.org/officeDocument/2006/math">
                    <m:sSub>
                      <m:sSubPr>
                        <m:ctrlPr>
                          <a:rPr lang="es-CO" b="1" i="1"/>
                        </m:ctrlPr>
                      </m:sSubPr>
                      <m:e>
                        <m:r>
                          <a:rPr lang="es-CO" b="1" i="1"/>
                          <m:t>𝒅</m:t>
                        </m:r>
                      </m:e>
                      <m:sub>
                        <m:r>
                          <a:rPr lang="es-CO" b="1" i="1"/>
                          <m:t>𝟏</m:t>
                        </m:r>
                      </m:sub>
                    </m:sSub>
                  </m:oMath>
                </a14:m>
                <a:r>
                  <a:rPr lang="es-CO" dirty="0"/>
                  <a:t> </a:t>
                </a:r>
                <a:r>
                  <a:rPr lang="es-MX" dirty="0"/>
                  <a:t>la dirección obtenida al resolver el siguiente problema de optimización:</a:t>
                </a:r>
              </a:p>
              <a:p>
                <a:pPr fontAlgn="base"/>
                <a:endParaRPr lang="es-CO" dirty="0"/>
              </a:p>
              <a:p>
                <a14:m>
                  <m:oMathPara xmlns:m="http://schemas.openxmlformats.org/officeDocument/2006/math">
                    <m:oMathParaPr>
                      <m:jc m:val="centerGroup"/>
                    </m:oMathParaPr>
                    <m:oMath xmlns:m="http://schemas.openxmlformats.org/officeDocument/2006/math">
                      <m:sSub>
                        <m:sSubPr>
                          <m:ctrlPr>
                            <a:rPr lang="es-CO" b="1" i="1"/>
                          </m:ctrlPr>
                        </m:sSubPr>
                        <m:e>
                          <m:r>
                            <a:rPr lang="es-CO" b="1" i="1"/>
                            <m:t>𝒓</m:t>
                          </m:r>
                        </m:e>
                        <m:sub>
                          <m:r>
                            <a:rPr lang="es-CO" b="1" i="1"/>
                            <m:t>𝒔</m:t>
                          </m:r>
                        </m:sub>
                      </m:sSub>
                      <m:r>
                        <a:rPr lang="es-CO" i="1"/>
                        <m:t>=</m:t>
                      </m:r>
                      <m:limLow>
                        <m:limLowPr>
                          <m:ctrlPr>
                            <a:rPr lang="es-CO" i="1"/>
                          </m:ctrlPr>
                        </m:limLowPr>
                        <m:e>
                          <m:r>
                            <m:rPr>
                              <m:sty m:val="p"/>
                            </m:rPr>
                            <a:rPr lang="es-MX"/>
                            <m:t>argmax</m:t>
                          </m:r>
                        </m:e>
                        <m:lim>
                          <m:r>
                            <a:rPr lang="es-CO" b="1" i="1"/>
                            <m:t>𝒓</m:t>
                          </m:r>
                        </m:lim>
                      </m:limLow>
                      <m:sSup>
                        <m:sSupPr>
                          <m:ctrlPr>
                            <a:rPr lang="es-CO" i="1"/>
                          </m:ctrlPr>
                        </m:sSupPr>
                        <m:e>
                          <m:d>
                            <m:dPr>
                              <m:ctrlPr>
                                <a:rPr lang="es-CO" i="1"/>
                              </m:ctrlPr>
                            </m:dPr>
                            <m:e>
                              <m:f>
                                <m:fPr>
                                  <m:ctrlPr>
                                    <a:rPr lang="es-CO" i="1"/>
                                  </m:ctrlPr>
                                </m:fPr>
                                <m:num>
                                  <m:r>
                                    <a:rPr lang="es-CO" i="1"/>
                                    <m:t>1</m:t>
                                  </m:r>
                                </m:num>
                                <m:den>
                                  <m:r>
                                    <a:rPr lang="es-CO" i="1"/>
                                    <m:t>𝑛</m:t>
                                  </m:r>
                                </m:den>
                              </m:f>
                              <m:nary>
                                <m:naryPr>
                                  <m:chr m:val="∑"/>
                                  <m:limLoc m:val="undOvr"/>
                                  <m:ctrlPr>
                                    <a:rPr lang="es-CO" i="1"/>
                                  </m:ctrlPr>
                                </m:naryPr>
                                <m:sub>
                                  <m:r>
                                    <a:rPr lang="es-CO" i="1"/>
                                    <m:t>𝑖</m:t>
                                  </m:r>
                                  <m:r>
                                    <a:rPr lang="es-CO" i="1"/>
                                    <m:t>=1</m:t>
                                  </m:r>
                                </m:sub>
                                <m:sup>
                                  <m:r>
                                    <a:rPr lang="es-CO" i="1"/>
                                    <m:t>𝑛</m:t>
                                  </m:r>
                                </m:sup>
                                <m:e>
                                  <m:sSup>
                                    <m:sSupPr>
                                      <m:ctrlPr>
                                        <a:rPr lang="es-CO" i="1"/>
                                      </m:ctrlPr>
                                    </m:sSupPr>
                                    <m:e>
                                      <m:sSub>
                                        <m:sSubPr>
                                          <m:ctrlPr>
                                            <a:rPr lang="es-CO" i="1"/>
                                          </m:ctrlPr>
                                        </m:sSubPr>
                                        <m:e>
                                          <m:r>
                                            <a:rPr lang="es-CO" b="1" i="1"/>
                                            <m:t>(</m:t>
                                          </m:r>
                                          <m:r>
                                            <a:rPr lang="es-CO" b="1" i="1"/>
                                            <m:t>𝒓</m:t>
                                          </m:r>
                                          <m:r>
                                            <a:rPr lang="es-CO" b="1" i="1"/>
                                            <m:t>′</m:t>
                                          </m:r>
                                          <m:r>
                                            <a:rPr lang="es-CO" i="1"/>
                                            <m:t>𝑧</m:t>
                                          </m:r>
                                        </m:e>
                                        <m:sub>
                                          <m:r>
                                            <a:rPr lang="es-CO" i="1"/>
                                            <m:t>𝑖</m:t>
                                          </m:r>
                                        </m:sub>
                                      </m:sSub>
                                      <m:r>
                                        <a:rPr lang="es-CO" i="1"/>
                                        <m:t>)</m:t>
                                      </m:r>
                                    </m:e>
                                    <m:sup>
                                      <m:r>
                                        <a:rPr lang="es-CO" i="1"/>
                                        <m:t>3</m:t>
                                      </m:r>
                                    </m:sup>
                                  </m:sSup>
                                </m:e>
                              </m:nary>
                            </m:e>
                          </m:d>
                        </m:e>
                        <m:sup>
                          <m:r>
                            <a:rPr lang="es-CO" i="1"/>
                            <m:t>2</m:t>
                          </m:r>
                        </m:sup>
                      </m:sSup>
                      <m:r>
                        <a:rPr lang="es-CO" i="1"/>
                        <m:t>,  </m:t>
                      </m:r>
                      <m:r>
                        <a:rPr lang="es-CO" i="1"/>
                        <m:t>𝑠</m:t>
                      </m:r>
                      <m:r>
                        <a:rPr lang="es-CO" i="1"/>
                        <m:t>.</m:t>
                      </m:r>
                      <m:r>
                        <a:rPr lang="es-CO" i="1"/>
                        <m:t>𝑡</m:t>
                      </m:r>
                      <m:r>
                        <a:rPr lang="es-CO" i="1"/>
                        <m:t>.   </m:t>
                      </m:r>
                      <m:sSup>
                        <m:sSupPr>
                          <m:ctrlPr>
                            <a:rPr lang="es-CO" b="1" i="1"/>
                          </m:ctrlPr>
                        </m:sSupPr>
                        <m:e>
                          <m:r>
                            <a:rPr lang="es-CO" b="1" i="1"/>
                            <m:t>𝒓</m:t>
                          </m:r>
                        </m:e>
                        <m:sup>
                          <m:r>
                            <a:rPr lang="es-CO" b="1" i="1"/>
                            <m:t>′</m:t>
                          </m:r>
                        </m:sup>
                      </m:sSup>
                      <m:r>
                        <a:rPr lang="es-CO" b="1" i="1"/>
                        <m:t>𝒓</m:t>
                      </m:r>
                      <m:r>
                        <a:rPr lang="es-CO" i="1"/>
                        <m:t>=1                                        (1)</m:t>
                      </m:r>
                    </m:oMath>
                  </m:oMathPara>
                </a14:m>
                <a:endParaRPr lang="es-CO" dirty="0"/>
              </a:p>
              <a:p>
                <a:endParaRPr lang="es-CO" dirty="0"/>
              </a:p>
              <a:p>
                <a:pPr algn="just" fontAlgn="base"/>
                <a:r>
                  <a:rPr lang="es-CO" dirty="0"/>
                  <a:t>Cabe destacar que es mucho mejor maximizar </a:t>
                </a:r>
                <a14:m>
                  <m:oMath xmlns:m="http://schemas.openxmlformats.org/officeDocument/2006/math">
                    <m:sSub>
                      <m:sSubPr>
                        <m:ctrlPr>
                          <a:rPr lang="es-CO" i="1"/>
                        </m:ctrlPr>
                      </m:sSubPr>
                      <m:e>
                        <m:r>
                          <a:rPr lang="es-CO" i="1"/>
                          <m:t>𝑚</m:t>
                        </m:r>
                      </m:e>
                      <m:sub>
                        <m:r>
                          <a:rPr lang="es-CO" i="1"/>
                          <m:t>3</m:t>
                        </m:r>
                      </m:sub>
                    </m:sSub>
                    <m:sSup>
                      <m:sSupPr>
                        <m:ctrlPr>
                          <a:rPr lang="es-CO" i="1"/>
                        </m:ctrlPr>
                      </m:sSupPr>
                      <m:e>
                        <m:r>
                          <a:rPr lang="es-CO" i="1"/>
                          <m:t>(∙)</m:t>
                        </m:r>
                      </m:e>
                      <m:sup>
                        <m:r>
                          <a:rPr lang="es-CO" i="1"/>
                          <m:t>2</m:t>
                        </m:r>
                      </m:sup>
                    </m:sSup>
                  </m:oMath>
                </a14:m>
                <a:r>
                  <a:rPr lang="es-CO" dirty="0"/>
                  <a:t> en lugar de </a:t>
                </a:r>
                <a14:m>
                  <m:oMath xmlns:m="http://schemas.openxmlformats.org/officeDocument/2006/math">
                    <m:sSub>
                      <m:sSubPr>
                        <m:ctrlPr>
                          <a:rPr lang="es-CO" i="1"/>
                        </m:ctrlPr>
                      </m:sSubPr>
                      <m:e>
                        <m:r>
                          <a:rPr lang="es-CO" i="1"/>
                          <m:t>𝑚</m:t>
                        </m:r>
                      </m:e>
                      <m:sub>
                        <m:r>
                          <a:rPr lang="es-CO" i="1"/>
                          <m:t>3</m:t>
                        </m:r>
                      </m:sub>
                    </m:sSub>
                    <m:d>
                      <m:dPr>
                        <m:ctrlPr>
                          <a:rPr lang="es-CO" i="1"/>
                        </m:ctrlPr>
                      </m:dPr>
                      <m:e>
                        <m:r>
                          <a:rPr lang="es-CO" i="1"/>
                          <m:t>∙</m:t>
                        </m:r>
                      </m:e>
                    </m:d>
                  </m:oMath>
                </a14:m>
                <a:r>
                  <a:rPr lang="es-CO" dirty="0"/>
                  <a:t> o </a:t>
                </a:r>
                <a14:m>
                  <m:oMath xmlns:m="http://schemas.openxmlformats.org/officeDocument/2006/math">
                    <m:d>
                      <m:dPr>
                        <m:begChr m:val="|"/>
                        <m:endChr m:val="|"/>
                        <m:ctrlPr>
                          <a:rPr lang="es-CO" i="1"/>
                        </m:ctrlPr>
                      </m:dPr>
                      <m:e>
                        <m:sSub>
                          <m:sSubPr>
                            <m:ctrlPr>
                              <a:rPr lang="es-CO" i="1"/>
                            </m:ctrlPr>
                          </m:sSubPr>
                          <m:e>
                            <m:r>
                              <a:rPr lang="es-CO" i="1"/>
                              <m:t>𝑚</m:t>
                            </m:r>
                          </m:e>
                          <m:sub>
                            <m:r>
                              <a:rPr lang="es-CO" i="1"/>
                              <m:t>3</m:t>
                            </m:r>
                          </m:sub>
                        </m:sSub>
                        <m:d>
                          <m:dPr>
                            <m:ctrlPr>
                              <a:rPr lang="es-CO" i="1"/>
                            </m:ctrlPr>
                          </m:dPr>
                          <m:e>
                            <m:r>
                              <a:rPr lang="es-CO" i="1"/>
                              <m:t>∙</m:t>
                            </m:r>
                          </m:e>
                        </m:d>
                      </m:e>
                    </m:d>
                  </m:oMath>
                </a14:m>
                <a:r>
                  <a:rPr lang="es-CO" dirty="0"/>
                  <a:t>, ya que en el caso de una contaminación asimétrica </a:t>
                </a:r>
                <a14:m>
                  <m:oMath xmlns:m="http://schemas.openxmlformats.org/officeDocument/2006/math">
                    <m:sSub>
                      <m:sSubPr>
                        <m:ctrlPr>
                          <a:rPr lang="es-CO" b="1" i="1"/>
                        </m:ctrlPr>
                      </m:sSubPr>
                      <m:e>
                        <m:r>
                          <a:rPr lang="es-CO" b="1" i="1"/>
                          <m:t>𝒓</m:t>
                        </m:r>
                      </m:e>
                      <m:sub>
                        <m:r>
                          <a:rPr lang="es-CO" b="1" i="1"/>
                          <m:t>𝒔</m:t>
                        </m:r>
                      </m:sub>
                    </m:sSub>
                  </m:oMath>
                </a14:m>
                <a:r>
                  <a:rPr lang="es-CO" dirty="0"/>
                  <a:t>​ se enfrenta a una asimetría positiva o negativa extrema en comparación con </a:t>
                </a:r>
                <a14:m>
                  <m:oMath xmlns:m="http://schemas.openxmlformats.org/officeDocument/2006/math">
                    <m:sSub>
                      <m:sSubPr>
                        <m:ctrlPr>
                          <a:rPr lang="es-CO" i="1"/>
                        </m:ctrlPr>
                      </m:sSubPr>
                      <m:e>
                        <m:r>
                          <a:rPr lang="es-CO" i="1"/>
                          <m:t>𝑚</m:t>
                        </m:r>
                      </m:e>
                      <m:sub>
                        <m:r>
                          <a:rPr lang="es-CO" i="1"/>
                          <m:t>3</m:t>
                        </m:r>
                      </m:sub>
                    </m:sSub>
                    <m:d>
                      <m:dPr>
                        <m:ctrlPr>
                          <a:rPr lang="es-CO" i="1"/>
                        </m:ctrlPr>
                      </m:dPr>
                      <m:e>
                        <m:r>
                          <a:rPr lang="es-CO" i="1"/>
                          <m:t>∙</m:t>
                        </m:r>
                      </m:e>
                    </m:d>
                  </m:oMath>
                </a14:m>
                <a:r>
                  <a:rPr lang="es-CO" dirty="0"/>
                  <a:t>. Por otro lado, maximizar </a:t>
                </a:r>
                <a14:m>
                  <m:oMath xmlns:m="http://schemas.openxmlformats.org/officeDocument/2006/math">
                    <m:sSub>
                      <m:sSubPr>
                        <m:ctrlPr>
                          <a:rPr lang="es-CO" i="1"/>
                        </m:ctrlPr>
                      </m:sSubPr>
                      <m:e>
                        <m:r>
                          <a:rPr lang="es-CO" i="1"/>
                          <m:t>𝑚</m:t>
                        </m:r>
                      </m:e>
                      <m:sub>
                        <m:r>
                          <a:rPr lang="es-CO" i="1"/>
                          <m:t>3</m:t>
                        </m:r>
                      </m:sub>
                    </m:sSub>
                    <m:sSup>
                      <m:sSupPr>
                        <m:ctrlPr>
                          <a:rPr lang="es-CO" i="1"/>
                        </m:ctrlPr>
                      </m:sSupPr>
                      <m:e>
                        <m:r>
                          <a:rPr lang="es-CO" i="1"/>
                          <m:t>(∙)</m:t>
                        </m:r>
                      </m:e>
                      <m:sup>
                        <m:r>
                          <a:rPr lang="es-CO" i="1"/>
                          <m:t>2</m:t>
                        </m:r>
                      </m:sup>
                    </m:sSup>
                  </m:oMath>
                </a14:m>
                <a:r>
                  <a:rPr lang="es-CO" dirty="0"/>
                  <a:t> es más sencillo que </a:t>
                </a:r>
                <a14:m>
                  <m:oMath xmlns:m="http://schemas.openxmlformats.org/officeDocument/2006/math">
                    <m:d>
                      <m:dPr>
                        <m:begChr m:val="|"/>
                        <m:endChr m:val="|"/>
                        <m:ctrlPr>
                          <a:rPr lang="es-CO" i="1"/>
                        </m:ctrlPr>
                      </m:dPr>
                      <m:e>
                        <m:sSub>
                          <m:sSubPr>
                            <m:ctrlPr>
                              <a:rPr lang="es-CO" i="1"/>
                            </m:ctrlPr>
                          </m:sSubPr>
                          <m:e>
                            <m:r>
                              <a:rPr lang="es-CO" i="1"/>
                              <m:t>𝑚</m:t>
                            </m:r>
                          </m:e>
                          <m:sub>
                            <m:r>
                              <a:rPr lang="es-CO" i="1"/>
                              <m:t>3</m:t>
                            </m:r>
                          </m:sub>
                        </m:sSub>
                        <m:d>
                          <m:dPr>
                            <m:ctrlPr>
                              <a:rPr lang="es-CO" i="1"/>
                            </m:ctrlPr>
                          </m:dPr>
                          <m:e>
                            <m:r>
                              <a:rPr lang="es-CO" i="1"/>
                              <m:t>∙</m:t>
                            </m:r>
                          </m:e>
                        </m:d>
                      </m:e>
                    </m:d>
                  </m:oMath>
                </a14:m>
                <a:r>
                  <a:rPr lang="es-CO" dirty="0"/>
                  <a:t>. El procedimiento de maximización en la Ecuación (1) se puede calcular mediante un procedimiento de Newton-Raphson o una iteración de matriz de valores propios; esta última de acuerdo con las condiciones de primer orden y la función Lagrangiana del problema de optimización. En este caso, se sigue la opción de iteración de matriz de valores propios, como propuso Ortiz (2019). </a:t>
                </a:r>
              </a:p>
              <a:p>
                <a:pPr algn="just"/>
                <a:endParaRPr lang="es-CO" dirty="0">
                  <a:solidFill>
                    <a:schemeClr val="bg2">
                      <a:lumMod val="25000"/>
                    </a:schemeClr>
                  </a:solidFill>
                  <a:latin typeface="Montserrat" panose="00000500000000000000" pitchFamily="2" charset="0"/>
                  <a:ea typeface="Source Sans Pro" panose="020B0503030403020204" pitchFamily="34" charset="0"/>
                </a:endParaRPr>
              </a:p>
            </p:txBody>
          </p:sp>
        </mc:Choice>
        <mc:Fallback>
          <p:sp>
            <p:nvSpPr>
              <p:cNvPr id="7" name="TextBox 9">
                <a:extLst>
                  <a:ext uri="{FF2B5EF4-FFF2-40B4-BE49-F238E27FC236}">
                    <a16:creationId xmlns:a16="http://schemas.microsoft.com/office/drawing/2014/main" id="{DF00C108-F906-4A68-AFF9-978C266E7460}"/>
                  </a:ext>
                </a:extLst>
              </p:cNvPr>
              <p:cNvSpPr txBox="1">
                <a:spLocks noRot="1" noChangeAspect="1" noMove="1" noResize="1" noEditPoints="1" noAdjustHandles="1" noChangeArrowheads="1" noChangeShapeType="1" noTextEdit="1"/>
              </p:cNvSpPr>
              <p:nvPr/>
            </p:nvSpPr>
            <p:spPr>
              <a:xfrm>
                <a:off x="1065717" y="1213306"/>
                <a:ext cx="10523172" cy="4895123"/>
              </a:xfrm>
              <a:prstGeom prst="rect">
                <a:avLst/>
              </a:prstGeom>
              <a:blipFill>
                <a:blip r:embed="rId2"/>
                <a:stretch>
                  <a:fillRect l="-927" t="-996" r="-463"/>
                </a:stretch>
              </a:blipFill>
            </p:spPr>
            <p:txBody>
              <a:bodyPr/>
              <a:lstStyle/>
              <a:p>
                <a:r>
                  <a:rPr lang="es-CO">
                    <a:noFill/>
                  </a:rPr>
                  <a:t> </a:t>
                </a:r>
              </a:p>
            </p:txBody>
          </p:sp>
        </mc:Fallback>
      </mc:AlternateContent>
      <p:grpSp>
        <p:nvGrpSpPr>
          <p:cNvPr id="9" name="Grupo 8">
            <a:extLst>
              <a:ext uri="{FF2B5EF4-FFF2-40B4-BE49-F238E27FC236}">
                <a16:creationId xmlns:a16="http://schemas.microsoft.com/office/drawing/2014/main" id="{17680AC7-655E-4521-B3D3-0DCD673C3254}"/>
              </a:ext>
            </a:extLst>
          </p:cNvPr>
          <p:cNvGrpSpPr/>
          <p:nvPr/>
        </p:nvGrpSpPr>
        <p:grpSpPr>
          <a:xfrm>
            <a:off x="509811" y="1307797"/>
            <a:ext cx="451310" cy="451310"/>
            <a:chOff x="7218427" y="5042959"/>
            <a:chExt cx="590550" cy="590550"/>
          </a:xfrm>
        </p:grpSpPr>
        <p:sp>
          <p:nvSpPr>
            <p:cNvPr id="10" name="Oval 8">
              <a:extLst>
                <a:ext uri="{FF2B5EF4-FFF2-40B4-BE49-F238E27FC236}">
                  <a16:creationId xmlns:a16="http://schemas.microsoft.com/office/drawing/2014/main" id="{B46C553F-E758-4643-975C-94D2BDEA77EC}"/>
                </a:ext>
              </a:extLst>
            </p:cNvPr>
            <p:cNvSpPr/>
            <p:nvPr/>
          </p:nvSpPr>
          <p:spPr>
            <a:xfrm>
              <a:off x="7218427" y="5042959"/>
              <a:ext cx="590550" cy="590550"/>
            </a:xfrm>
            <a:prstGeom prst="ellipse">
              <a:avLst/>
            </a:prstGeom>
            <a:solidFill>
              <a:srgbClr val="0059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latin typeface="Montserrat" panose="00000500000000000000" pitchFamily="2" charset="0"/>
              </a:endParaRPr>
            </a:p>
          </p:txBody>
        </p:sp>
        <p:sp>
          <p:nvSpPr>
            <p:cNvPr id="11" name="Freeform 259">
              <a:extLst>
                <a:ext uri="{FF2B5EF4-FFF2-40B4-BE49-F238E27FC236}">
                  <a16:creationId xmlns:a16="http://schemas.microsoft.com/office/drawing/2014/main" id="{6AB7110F-4ADD-42B9-A456-F4D4390856D8}"/>
                </a:ext>
              </a:extLst>
            </p:cNvPr>
            <p:cNvSpPr>
              <a:spLocks/>
            </p:cNvSpPr>
            <p:nvPr/>
          </p:nvSpPr>
          <p:spPr bwMode="auto">
            <a:xfrm>
              <a:off x="7340512" y="5180214"/>
              <a:ext cx="346379" cy="316039"/>
            </a:xfrm>
            <a:custGeom>
              <a:avLst/>
              <a:gdLst>
                <a:gd name="T0" fmla="*/ 610 w 719"/>
                <a:gd name="T1" fmla="*/ 48 h 657"/>
                <a:gd name="T2" fmla="*/ 210 w 719"/>
                <a:gd name="T3" fmla="*/ 454 h 657"/>
                <a:gd name="T4" fmla="*/ 115 w 719"/>
                <a:gd name="T5" fmla="*/ 359 h 657"/>
                <a:gd name="T6" fmla="*/ 57 w 719"/>
                <a:gd name="T7" fmla="*/ 331 h 657"/>
                <a:gd name="T8" fmla="*/ 22 w 719"/>
                <a:gd name="T9" fmla="*/ 382 h 657"/>
                <a:gd name="T10" fmla="*/ 42 w 719"/>
                <a:gd name="T11" fmla="*/ 467 h 657"/>
                <a:gd name="T12" fmla="*/ 195 w 719"/>
                <a:gd name="T13" fmla="*/ 644 h 657"/>
                <a:gd name="T14" fmla="*/ 268 w 719"/>
                <a:gd name="T15" fmla="*/ 620 h 657"/>
                <a:gd name="T16" fmla="*/ 287 w 719"/>
                <a:gd name="T17" fmla="*/ 597 h 657"/>
                <a:gd name="T18" fmla="*/ 287 w 719"/>
                <a:gd name="T19" fmla="*/ 597 h 657"/>
                <a:gd name="T20" fmla="*/ 643 w 719"/>
                <a:gd name="T21" fmla="*/ 88 h 657"/>
                <a:gd name="T22" fmla="*/ 610 w 719"/>
                <a:gd name="T23" fmla="*/ 48 h 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19" h="657">
                  <a:moveTo>
                    <a:pt x="610" y="48"/>
                  </a:moveTo>
                  <a:cubicBezTo>
                    <a:pt x="563" y="71"/>
                    <a:pt x="334" y="332"/>
                    <a:pt x="210" y="454"/>
                  </a:cubicBezTo>
                  <a:lnTo>
                    <a:pt x="115" y="359"/>
                  </a:lnTo>
                  <a:cubicBezTo>
                    <a:pt x="104" y="346"/>
                    <a:pt x="80" y="304"/>
                    <a:pt x="57" y="331"/>
                  </a:cubicBezTo>
                  <a:lnTo>
                    <a:pt x="22" y="382"/>
                  </a:lnTo>
                  <a:cubicBezTo>
                    <a:pt x="0" y="409"/>
                    <a:pt x="24" y="453"/>
                    <a:pt x="42" y="467"/>
                  </a:cubicBezTo>
                  <a:lnTo>
                    <a:pt x="195" y="644"/>
                  </a:lnTo>
                  <a:cubicBezTo>
                    <a:pt x="212" y="657"/>
                    <a:pt x="245" y="647"/>
                    <a:pt x="268" y="620"/>
                  </a:cubicBezTo>
                  <a:lnTo>
                    <a:pt x="287" y="597"/>
                  </a:lnTo>
                  <a:lnTo>
                    <a:pt x="287" y="597"/>
                  </a:lnTo>
                  <a:lnTo>
                    <a:pt x="643" y="88"/>
                  </a:lnTo>
                  <a:cubicBezTo>
                    <a:pt x="666" y="61"/>
                    <a:pt x="719" y="0"/>
                    <a:pt x="610" y="48"/>
                  </a:cubicBezTo>
                  <a:close/>
                </a:path>
              </a:pathLst>
            </a:custGeom>
            <a:solidFill>
              <a:schemeClr val="bg1"/>
            </a:solidFill>
            <a:ln>
              <a:noFill/>
            </a:ln>
          </p:spPr>
          <p:txBody>
            <a:bodyPr vert="horz" wrap="square" lIns="146078" tIns="73039" rIns="146078" bIns="73039" numCol="1" anchor="t" anchorCtr="0" compatLnSpc="1">
              <a:prstTxWarp prst="textNoShape">
                <a:avLst/>
              </a:prstTxWarp>
            </a:bodyPr>
            <a:lstStyle/>
            <a:p>
              <a:endParaRPr lang="en-US" sz="2876" dirty="0">
                <a:solidFill>
                  <a:srgbClr val="121617"/>
                </a:solidFill>
                <a:latin typeface="Montserrat" panose="00000500000000000000" pitchFamily="2" charset="0"/>
              </a:endParaRPr>
            </a:p>
          </p:txBody>
        </p:sp>
      </p:grpSp>
    </p:spTree>
    <p:extLst>
      <p:ext uri="{BB962C8B-B14F-4D97-AF65-F5344CB8AC3E}">
        <p14:creationId xmlns:p14="http://schemas.microsoft.com/office/powerpoint/2010/main" val="46851552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uadroTexto 7">
            <a:extLst>
              <a:ext uri="{FF2B5EF4-FFF2-40B4-BE49-F238E27FC236}">
                <a16:creationId xmlns:a16="http://schemas.microsoft.com/office/drawing/2014/main" id="{FE732EA8-40C0-4157-B0FD-F1E7F703F7C2}"/>
              </a:ext>
            </a:extLst>
          </p:cNvPr>
          <p:cNvSpPr txBox="1"/>
          <p:nvPr/>
        </p:nvSpPr>
        <p:spPr>
          <a:xfrm>
            <a:off x="365189" y="405301"/>
            <a:ext cx="5028007" cy="584775"/>
          </a:xfrm>
          <a:prstGeom prst="rect">
            <a:avLst/>
          </a:prstGeom>
          <a:noFill/>
        </p:spPr>
        <p:txBody>
          <a:bodyPr wrap="square">
            <a:spAutoFit/>
          </a:bodyPr>
          <a:lstStyle/>
          <a:p>
            <a:pPr lvl="0">
              <a:defRPr/>
            </a:pPr>
            <a:r>
              <a:rPr lang="es-MX" sz="3200" b="1" dirty="0">
                <a:solidFill>
                  <a:srgbClr val="313EC3"/>
                </a:solidFill>
                <a:latin typeface="Montserrat" panose="00000500000000000000" pitchFamily="2" charset="0"/>
              </a:rPr>
              <a:t>6. Marco Metodológico</a:t>
            </a:r>
            <a:endParaRPr kumimoji="0" lang="es-CO" sz="3200" b="1" i="0" u="none" strike="noStrike" kern="1200" cap="none" spc="0" normalizeH="0" baseline="0" noProof="0" dirty="0">
              <a:ln>
                <a:noFill/>
              </a:ln>
              <a:solidFill>
                <a:srgbClr val="313EC3"/>
              </a:solidFill>
              <a:effectLst/>
              <a:uLnTx/>
              <a:uFillTx/>
              <a:latin typeface="Montserrat" panose="00000500000000000000" pitchFamily="2" charset="0"/>
            </a:endParaRPr>
          </a:p>
        </p:txBody>
      </p:sp>
      <mc:AlternateContent xmlns:mc="http://schemas.openxmlformats.org/markup-compatibility/2006">
        <mc:Choice xmlns:a14="http://schemas.microsoft.com/office/drawing/2010/main" Requires="a14">
          <p:sp>
            <p:nvSpPr>
              <p:cNvPr id="7" name="TextBox 9">
                <a:extLst>
                  <a:ext uri="{FF2B5EF4-FFF2-40B4-BE49-F238E27FC236}">
                    <a16:creationId xmlns:a16="http://schemas.microsoft.com/office/drawing/2014/main" id="{DF00C108-F906-4A68-AFF9-978C266E7460}"/>
                  </a:ext>
                </a:extLst>
              </p:cNvPr>
              <p:cNvSpPr txBox="1"/>
              <p:nvPr/>
            </p:nvSpPr>
            <p:spPr>
              <a:xfrm>
                <a:off x="1065717" y="1213306"/>
                <a:ext cx="10523172" cy="3877985"/>
              </a:xfrm>
              <a:prstGeom prst="rect">
                <a:avLst/>
              </a:prstGeom>
              <a:noFill/>
            </p:spPr>
            <p:txBody>
              <a:bodyPr wrap="square" rtlCol="0">
                <a:spAutoFit/>
              </a:bodyPr>
              <a:lstStyle/>
              <a:p>
                <a:r>
                  <a:rPr lang="es-CO" b="1" dirty="0">
                    <a:solidFill>
                      <a:srgbClr val="0070C0"/>
                    </a:solidFill>
                  </a:rPr>
                  <a:t> </a:t>
                </a:r>
                <a14:m>
                  <m:oMath xmlns:m="http://schemas.openxmlformats.org/officeDocument/2006/math">
                    <m:sSub>
                      <m:sSubPr>
                        <m:ctrlPr>
                          <a:rPr lang="es-CO" sz="2000" b="1" i="1" smtClean="0">
                            <a:solidFill>
                              <a:schemeClr val="accent1">
                                <a:lumMod val="50000"/>
                              </a:schemeClr>
                            </a:solidFill>
                          </a:rPr>
                        </m:ctrlPr>
                      </m:sSubPr>
                      <m:e>
                        <m:r>
                          <a:rPr lang="es-CO" sz="2000" b="1" i="1">
                            <a:solidFill>
                              <a:schemeClr val="accent1">
                                <a:lumMod val="50000"/>
                              </a:schemeClr>
                            </a:solidFill>
                          </a:rPr>
                          <m:t>𝒓</m:t>
                        </m:r>
                      </m:e>
                      <m:sub>
                        <m:r>
                          <a:rPr lang="es-CO" sz="2000" b="1" i="1">
                            <a:solidFill>
                              <a:schemeClr val="accent1">
                                <a:lumMod val="50000"/>
                              </a:schemeClr>
                            </a:solidFill>
                          </a:rPr>
                          <m:t>𝒔</m:t>
                        </m:r>
                      </m:sub>
                    </m:sSub>
                  </m:oMath>
                </a14:m>
                <a:r>
                  <a:rPr lang="es-CO" sz="2000" b="1" dirty="0">
                    <a:solidFill>
                      <a:schemeClr val="accent1">
                        <a:lumMod val="50000"/>
                      </a:schemeClr>
                    </a:solidFill>
                  </a:rPr>
                  <a:t> </a:t>
                </a:r>
                <a:r>
                  <a:rPr lang="es-ES" sz="2400" b="1" dirty="0">
                    <a:solidFill>
                      <a:srgbClr val="00599D"/>
                    </a:solidFill>
                    <a:latin typeface="Montserrat" panose="00000500000000000000" pitchFamily="2" charset="0"/>
                    <a:ea typeface="Source Sans Pro" panose="020B0503030403020204" pitchFamily="34" charset="0"/>
                  </a:rPr>
                  <a:t>como Generador de Direcciones Aleatorias</a:t>
                </a:r>
                <a:r>
                  <a:rPr lang="es-CO" sz="2400" b="1" dirty="0">
                    <a:solidFill>
                      <a:srgbClr val="00599D"/>
                    </a:solidFill>
                    <a:latin typeface="Montserrat" panose="00000500000000000000" pitchFamily="2" charset="0"/>
                    <a:ea typeface="Source Sans Pro" panose="020B0503030403020204" pitchFamily="34" charset="0"/>
                  </a:rPr>
                  <a:t>.</a:t>
                </a:r>
              </a:p>
              <a:p>
                <a:endParaRPr lang="es-CO" sz="2400" b="1" dirty="0">
                  <a:solidFill>
                    <a:schemeClr val="bg2">
                      <a:lumMod val="25000"/>
                    </a:schemeClr>
                  </a:solidFill>
                  <a:latin typeface="Montserrat" panose="00000500000000000000" pitchFamily="2" charset="0"/>
                  <a:ea typeface="Source Sans Pro" panose="020B0503030403020204" pitchFamily="34" charset="0"/>
                </a:endParaRPr>
              </a:p>
              <a:p>
                <a:pPr algn="just" fontAlgn="base"/>
                <a:r>
                  <a:rPr lang="es-MX" dirty="0">
                    <a:solidFill>
                      <a:schemeClr val="bg2">
                        <a:lumMod val="25000"/>
                      </a:schemeClr>
                    </a:solidFill>
                  </a:rPr>
                  <a:t>Peña y Prieto (2007) afirman que una dirección generada por dos observaciones, en un modelo de contaminación asimétrica, una del grupo de puntos no atípicos y la otra del grupo de puntos atípicos, podría ser una dirección aleatoria inicial interesante. Dado que las proyecciones en esta dirección tienden a ordenar los puntos, ubicando la contaminación en un lado de la proyección, ya sea valores atípicos a la izquierda o a la derecha.</a:t>
                </a:r>
              </a:p>
              <a:p>
                <a:pPr algn="just" fontAlgn="base"/>
                <a:endParaRPr lang="es-CO" dirty="0">
                  <a:solidFill>
                    <a:schemeClr val="bg2">
                      <a:lumMod val="25000"/>
                    </a:schemeClr>
                  </a:solidFill>
                </a:endParaRPr>
              </a:p>
              <a:p>
                <a:pPr algn="just" fontAlgn="base"/>
                <a:r>
                  <a:rPr lang="es-MX" dirty="0">
                    <a:solidFill>
                      <a:schemeClr val="bg2">
                        <a:lumMod val="25000"/>
                      </a:schemeClr>
                    </a:solidFill>
                  </a:rPr>
                  <a:t>Un aspecto muy importante es cuántas direcciones aleatorias son necesarias o suficientes para mejorar la detección de valores atípicos. Varios autores han discutido sobre el número de direcciones en algunas otras metodologías estadísticas. Hubert y Van der Veeken (2008) argumentaron que 250</a:t>
                </a:r>
                <a:r>
                  <a:rPr lang="es-MX" i="1" dirty="0">
                    <a:solidFill>
                      <a:schemeClr val="bg2">
                        <a:lumMod val="25000"/>
                      </a:schemeClr>
                    </a:solidFill>
                  </a:rPr>
                  <a:t>p</a:t>
                </a:r>
                <a:r>
                  <a:rPr lang="es-MX" dirty="0">
                    <a:solidFill>
                      <a:schemeClr val="bg2">
                        <a:lumMod val="25000"/>
                      </a:schemeClr>
                    </a:solidFill>
                  </a:rPr>
                  <a:t> direcciones aleatorias son computacionalmente adecuadas para su propuesta de Atipicidad Ajustada de Outliers. Por lo tanto, se propone una versión modificada del procedimiento de Atipicidad Ajustada de Outliers, de la siguiente manera:</a:t>
                </a:r>
                <a:endParaRPr lang="es-CO" dirty="0">
                  <a:solidFill>
                    <a:schemeClr val="bg2">
                      <a:lumMod val="25000"/>
                    </a:schemeClr>
                  </a:solidFill>
                </a:endParaRPr>
              </a:p>
            </p:txBody>
          </p:sp>
        </mc:Choice>
        <mc:Fallback>
          <p:sp>
            <p:nvSpPr>
              <p:cNvPr id="7" name="TextBox 9">
                <a:extLst>
                  <a:ext uri="{FF2B5EF4-FFF2-40B4-BE49-F238E27FC236}">
                    <a16:creationId xmlns:a16="http://schemas.microsoft.com/office/drawing/2014/main" id="{DF00C108-F906-4A68-AFF9-978C266E7460}"/>
                  </a:ext>
                </a:extLst>
              </p:cNvPr>
              <p:cNvSpPr txBox="1">
                <a:spLocks noRot="1" noChangeAspect="1" noMove="1" noResize="1" noEditPoints="1" noAdjustHandles="1" noChangeArrowheads="1" noChangeShapeType="1" noTextEdit="1"/>
              </p:cNvSpPr>
              <p:nvPr/>
            </p:nvSpPr>
            <p:spPr>
              <a:xfrm>
                <a:off x="1065717" y="1213306"/>
                <a:ext cx="10523172" cy="3877985"/>
              </a:xfrm>
              <a:prstGeom prst="rect">
                <a:avLst/>
              </a:prstGeom>
              <a:blipFill>
                <a:blip r:embed="rId2"/>
                <a:stretch>
                  <a:fillRect l="-521" t="-1258" r="-463" b="-1572"/>
                </a:stretch>
              </a:blipFill>
            </p:spPr>
            <p:txBody>
              <a:bodyPr/>
              <a:lstStyle/>
              <a:p>
                <a:r>
                  <a:rPr lang="es-CO">
                    <a:noFill/>
                  </a:rPr>
                  <a:t> </a:t>
                </a:r>
              </a:p>
            </p:txBody>
          </p:sp>
        </mc:Fallback>
      </mc:AlternateContent>
      <p:grpSp>
        <p:nvGrpSpPr>
          <p:cNvPr id="9" name="Grupo 8">
            <a:extLst>
              <a:ext uri="{FF2B5EF4-FFF2-40B4-BE49-F238E27FC236}">
                <a16:creationId xmlns:a16="http://schemas.microsoft.com/office/drawing/2014/main" id="{17680AC7-655E-4521-B3D3-0DCD673C3254}"/>
              </a:ext>
            </a:extLst>
          </p:cNvPr>
          <p:cNvGrpSpPr/>
          <p:nvPr/>
        </p:nvGrpSpPr>
        <p:grpSpPr>
          <a:xfrm>
            <a:off x="509811" y="1307797"/>
            <a:ext cx="451310" cy="451310"/>
            <a:chOff x="7218427" y="5042959"/>
            <a:chExt cx="590550" cy="590550"/>
          </a:xfrm>
        </p:grpSpPr>
        <p:sp>
          <p:nvSpPr>
            <p:cNvPr id="10" name="Oval 8">
              <a:extLst>
                <a:ext uri="{FF2B5EF4-FFF2-40B4-BE49-F238E27FC236}">
                  <a16:creationId xmlns:a16="http://schemas.microsoft.com/office/drawing/2014/main" id="{B46C553F-E758-4643-975C-94D2BDEA77EC}"/>
                </a:ext>
              </a:extLst>
            </p:cNvPr>
            <p:cNvSpPr/>
            <p:nvPr/>
          </p:nvSpPr>
          <p:spPr>
            <a:xfrm>
              <a:off x="7218427" y="5042959"/>
              <a:ext cx="590550" cy="590550"/>
            </a:xfrm>
            <a:prstGeom prst="ellipse">
              <a:avLst/>
            </a:prstGeom>
            <a:solidFill>
              <a:srgbClr val="0059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latin typeface="Montserrat" panose="00000500000000000000" pitchFamily="2" charset="0"/>
              </a:endParaRPr>
            </a:p>
          </p:txBody>
        </p:sp>
        <p:sp>
          <p:nvSpPr>
            <p:cNvPr id="11" name="Freeform 259">
              <a:extLst>
                <a:ext uri="{FF2B5EF4-FFF2-40B4-BE49-F238E27FC236}">
                  <a16:creationId xmlns:a16="http://schemas.microsoft.com/office/drawing/2014/main" id="{6AB7110F-4ADD-42B9-A456-F4D4390856D8}"/>
                </a:ext>
              </a:extLst>
            </p:cNvPr>
            <p:cNvSpPr>
              <a:spLocks/>
            </p:cNvSpPr>
            <p:nvPr/>
          </p:nvSpPr>
          <p:spPr bwMode="auto">
            <a:xfrm>
              <a:off x="7340512" y="5180214"/>
              <a:ext cx="346379" cy="316039"/>
            </a:xfrm>
            <a:custGeom>
              <a:avLst/>
              <a:gdLst>
                <a:gd name="T0" fmla="*/ 610 w 719"/>
                <a:gd name="T1" fmla="*/ 48 h 657"/>
                <a:gd name="T2" fmla="*/ 210 w 719"/>
                <a:gd name="T3" fmla="*/ 454 h 657"/>
                <a:gd name="T4" fmla="*/ 115 w 719"/>
                <a:gd name="T5" fmla="*/ 359 h 657"/>
                <a:gd name="T6" fmla="*/ 57 w 719"/>
                <a:gd name="T7" fmla="*/ 331 h 657"/>
                <a:gd name="T8" fmla="*/ 22 w 719"/>
                <a:gd name="T9" fmla="*/ 382 h 657"/>
                <a:gd name="T10" fmla="*/ 42 w 719"/>
                <a:gd name="T11" fmla="*/ 467 h 657"/>
                <a:gd name="T12" fmla="*/ 195 w 719"/>
                <a:gd name="T13" fmla="*/ 644 h 657"/>
                <a:gd name="T14" fmla="*/ 268 w 719"/>
                <a:gd name="T15" fmla="*/ 620 h 657"/>
                <a:gd name="T16" fmla="*/ 287 w 719"/>
                <a:gd name="T17" fmla="*/ 597 h 657"/>
                <a:gd name="T18" fmla="*/ 287 w 719"/>
                <a:gd name="T19" fmla="*/ 597 h 657"/>
                <a:gd name="T20" fmla="*/ 643 w 719"/>
                <a:gd name="T21" fmla="*/ 88 h 657"/>
                <a:gd name="T22" fmla="*/ 610 w 719"/>
                <a:gd name="T23" fmla="*/ 48 h 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19" h="657">
                  <a:moveTo>
                    <a:pt x="610" y="48"/>
                  </a:moveTo>
                  <a:cubicBezTo>
                    <a:pt x="563" y="71"/>
                    <a:pt x="334" y="332"/>
                    <a:pt x="210" y="454"/>
                  </a:cubicBezTo>
                  <a:lnTo>
                    <a:pt x="115" y="359"/>
                  </a:lnTo>
                  <a:cubicBezTo>
                    <a:pt x="104" y="346"/>
                    <a:pt x="80" y="304"/>
                    <a:pt x="57" y="331"/>
                  </a:cubicBezTo>
                  <a:lnTo>
                    <a:pt x="22" y="382"/>
                  </a:lnTo>
                  <a:cubicBezTo>
                    <a:pt x="0" y="409"/>
                    <a:pt x="24" y="453"/>
                    <a:pt x="42" y="467"/>
                  </a:cubicBezTo>
                  <a:lnTo>
                    <a:pt x="195" y="644"/>
                  </a:lnTo>
                  <a:cubicBezTo>
                    <a:pt x="212" y="657"/>
                    <a:pt x="245" y="647"/>
                    <a:pt x="268" y="620"/>
                  </a:cubicBezTo>
                  <a:lnTo>
                    <a:pt x="287" y="597"/>
                  </a:lnTo>
                  <a:lnTo>
                    <a:pt x="287" y="597"/>
                  </a:lnTo>
                  <a:lnTo>
                    <a:pt x="643" y="88"/>
                  </a:lnTo>
                  <a:cubicBezTo>
                    <a:pt x="666" y="61"/>
                    <a:pt x="719" y="0"/>
                    <a:pt x="610" y="48"/>
                  </a:cubicBezTo>
                  <a:close/>
                </a:path>
              </a:pathLst>
            </a:custGeom>
            <a:solidFill>
              <a:schemeClr val="bg1"/>
            </a:solidFill>
            <a:ln>
              <a:noFill/>
            </a:ln>
          </p:spPr>
          <p:txBody>
            <a:bodyPr vert="horz" wrap="square" lIns="146078" tIns="73039" rIns="146078" bIns="73039" numCol="1" anchor="t" anchorCtr="0" compatLnSpc="1">
              <a:prstTxWarp prst="textNoShape">
                <a:avLst/>
              </a:prstTxWarp>
            </a:bodyPr>
            <a:lstStyle/>
            <a:p>
              <a:endParaRPr lang="en-US" sz="2876" dirty="0">
                <a:solidFill>
                  <a:srgbClr val="121617"/>
                </a:solidFill>
                <a:latin typeface="Montserrat" panose="00000500000000000000" pitchFamily="2" charset="0"/>
              </a:endParaRPr>
            </a:p>
          </p:txBody>
        </p:sp>
      </p:grpSp>
    </p:spTree>
    <p:extLst>
      <p:ext uri="{BB962C8B-B14F-4D97-AF65-F5344CB8AC3E}">
        <p14:creationId xmlns:p14="http://schemas.microsoft.com/office/powerpoint/2010/main" val="14860813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uadroTexto 7">
            <a:extLst>
              <a:ext uri="{FF2B5EF4-FFF2-40B4-BE49-F238E27FC236}">
                <a16:creationId xmlns:a16="http://schemas.microsoft.com/office/drawing/2014/main" id="{FE732EA8-40C0-4157-B0FD-F1E7F703F7C2}"/>
              </a:ext>
            </a:extLst>
          </p:cNvPr>
          <p:cNvSpPr txBox="1"/>
          <p:nvPr/>
        </p:nvSpPr>
        <p:spPr>
          <a:xfrm>
            <a:off x="365189" y="405301"/>
            <a:ext cx="5028007" cy="584775"/>
          </a:xfrm>
          <a:prstGeom prst="rect">
            <a:avLst/>
          </a:prstGeom>
          <a:noFill/>
        </p:spPr>
        <p:txBody>
          <a:bodyPr wrap="square">
            <a:spAutoFit/>
          </a:bodyPr>
          <a:lstStyle/>
          <a:p>
            <a:pPr lvl="0">
              <a:defRPr/>
            </a:pPr>
            <a:r>
              <a:rPr lang="es-MX" sz="3200" b="1" dirty="0">
                <a:solidFill>
                  <a:srgbClr val="313EC3"/>
                </a:solidFill>
                <a:latin typeface="Montserrat" panose="00000500000000000000" pitchFamily="2" charset="0"/>
              </a:rPr>
              <a:t>6. Marco Metodológico</a:t>
            </a:r>
            <a:endParaRPr kumimoji="0" lang="es-CO" sz="3200" b="1" i="0" u="none" strike="noStrike" kern="1200" cap="none" spc="0" normalizeH="0" baseline="0" noProof="0" dirty="0">
              <a:ln>
                <a:noFill/>
              </a:ln>
              <a:solidFill>
                <a:srgbClr val="313EC3"/>
              </a:solidFill>
              <a:effectLst/>
              <a:uLnTx/>
              <a:uFillTx/>
              <a:latin typeface="Montserrat" panose="00000500000000000000" pitchFamily="2" charset="0"/>
            </a:endParaRPr>
          </a:p>
        </p:txBody>
      </p:sp>
      <mc:AlternateContent xmlns:mc="http://schemas.openxmlformats.org/markup-compatibility/2006">
        <mc:Choice xmlns:a14="http://schemas.microsoft.com/office/drawing/2010/main" Requires="a14">
          <p:sp>
            <p:nvSpPr>
              <p:cNvPr id="7" name="TextBox 9">
                <a:extLst>
                  <a:ext uri="{FF2B5EF4-FFF2-40B4-BE49-F238E27FC236}">
                    <a16:creationId xmlns:a16="http://schemas.microsoft.com/office/drawing/2014/main" id="{DF00C108-F906-4A68-AFF9-978C266E7460}"/>
                  </a:ext>
                </a:extLst>
              </p:cNvPr>
              <p:cNvSpPr txBox="1"/>
              <p:nvPr/>
            </p:nvSpPr>
            <p:spPr>
              <a:xfrm>
                <a:off x="1065717" y="1213306"/>
                <a:ext cx="10523172" cy="5169044"/>
              </a:xfrm>
              <a:prstGeom prst="rect">
                <a:avLst/>
              </a:prstGeom>
              <a:noFill/>
            </p:spPr>
            <p:txBody>
              <a:bodyPr wrap="square" rtlCol="0">
                <a:spAutoFit/>
              </a:bodyPr>
              <a:lstStyle/>
              <a:p>
                <a:r>
                  <a:rPr lang="es-CO" b="1" dirty="0">
                    <a:solidFill>
                      <a:srgbClr val="0070C0"/>
                    </a:solidFill>
                  </a:rPr>
                  <a:t> </a:t>
                </a:r>
                <a14:m>
                  <m:oMath xmlns:m="http://schemas.openxmlformats.org/officeDocument/2006/math">
                    <m:sSub>
                      <m:sSubPr>
                        <m:ctrlPr>
                          <a:rPr lang="es-CO" sz="2000" b="1" i="1" smtClean="0">
                            <a:solidFill>
                              <a:schemeClr val="accent1">
                                <a:lumMod val="50000"/>
                              </a:schemeClr>
                            </a:solidFill>
                          </a:rPr>
                        </m:ctrlPr>
                      </m:sSubPr>
                      <m:e>
                        <m:r>
                          <a:rPr lang="es-CO" sz="2000" b="1" i="1">
                            <a:solidFill>
                              <a:schemeClr val="accent1">
                                <a:lumMod val="50000"/>
                              </a:schemeClr>
                            </a:solidFill>
                          </a:rPr>
                          <m:t>𝒓</m:t>
                        </m:r>
                      </m:e>
                      <m:sub>
                        <m:r>
                          <a:rPr lang="es-CO" sz="2000" b="1" i="1">
                            <a:solidFill>
                              <a:schemeClr val="accent1">
                                <a:lumMod val="50000"/>
                              </a:schemeClr>
                            </a:solidFill>
                          </a:rPr>
                          <m:t>𝒔</m:t>
                        </m:r>
                      </m:sub>
                    </m:sSub>
                  </m:oMath>
                </a14:m>
                <a:r>
                  <a:rPr lang="es-CO" sz="2000" b="1" dirty="0">
                    <a:solidFill>
                      <a:schemeClr val="accent1">
                        <a:lumMod val="50000"/>
                      </a:schemeClr>
                    </a:solidFill>
                  </a:rPr>
                  <a:t> </a:t>
                </a:r>
                <a:r>
                  <a:rPr lang="es-ES" sz="2400" b="1" dirty="0">
                    <a:solidFill>
                      <a:srgbClr val="00599D"/>
                    </a:solidFill>
                    <a:latin typeface="Montserrat" panose="00000500000000000000" pitchFamily="2" charset="0"/>
                    <a:ea typeface="Source Sans Pro" panose="020B0503030403020204" pitchFamily="34" charset="0"/>
                  </a:rPr>
                  <a:t>como Generador de Direcciones Aleatorias</a:t>
                </a:r>
                <a:r>
                  <a:rPr lang="es-CO" sz="2400" b="1" dirty="0">
                    <a:solidFill>
                      <a:srgbClr val="00599D"/>
                    </a:solidFill>
                    <a:latin typeface="Montserrat" panose="00000500000000000000" pitchFamily="2" charset="0"/>
                    <a:ea typeface="Source Sans Pro" panose="020B0503030403020204" pitchFamily="34" charset="0"/>
                  </a:rPr>
                  <a:t>.</a:t>
                </a:r>
              </a:p>
              <a:p>
                <a:endParaRPr lang="es-CO" sz="2400" b="1" dirty="0">
                  <a:solidFill>
                    <a:schemeClr val="bg2">
                      <a:lumMod val="25000"/>
                    </a:schemeClr>
                  </a:solidFill>
                  <a:latin typeface="Montserrat" panose="00000500000000000000" pitchFamily="2" charset="0"/>
                  <a:ea typeface="Source Sans Pro" panose="020B0503030403020204" pitchFamily="34" charset="0"/>
                </a:endParaRPr>
              </a:p>
              <a:p>
                <a:pPr fontAlgn="base"/>
                <a:r>
                  <a:rPr lang="es-CO" dirty="0"/>
                  <a:t>Sea </a:t>
                </a:r>
                <a14:m>
                  <m:oMath xmlns:m="http://schemas.openxmlformats.org/officeDocument/2006/math">
                    <m:r>
                      <a:rPr lang="es-CO" b="1" i="1"/>
                      <m:t>𝒚</m:t>
                    </m:r>
                    <m:r>
                      <a:rPr lang="es-CO" i="1"/>
                      <m:t>=</m:t>
                    </m:r>
                    <m:sSup>
                      <m:sSupPr>
                        <m:ctrlPr>
                          <a:rPr lang="es-CO" b="1" i="1"/>
                        </m:ctrlPr>
                      </m:sSupPr>
                      <m:e>
                        <m:r>
                          <a:rPr lang="es-CO" b="1" i="1"/>
                          <m:t>𝐫</m:t>
                        </m:r>
                      </m:e>
                      <m:sup>
                        <m:r>
                          <a:rPr lang="es-CO" b="1" i="1"/>
                          <m:t>′</m:t>
                        </m:r>
                      </m:sup>
                    </m:sSup>
                    <m:r>
                      <a:rPr lang="es-CO" b="1" i="1"/>
                      <m:t>𝐳</m:t>
                    </m:r>
                  </m:oMath>
                </a14:m>
                <a:r>
                  <a:rPr lang="es-CO" dirty="0"/>
                  <a:t> la muestra multivariada proyectada en la dirección que maximiza la asimetría al cuadrado </a:t>
                </a:r>
                <a14:m>
                  <m:oMath xmlns:m="http://schemas.openxmlformats.org/officeDocument/2006/math">
                    <m:sSub>
                      <m:sSubPr>
                        <m:ctrlPr>
                          <a:rPr lang="es-CO" b="1" i="1"/>
                        </m:ctrlPr>
                      </m:sSubPr>
                      <m:e>
                        <m:r>
                          <a:rPr lang="es-CO" b="1" i="1"/>
                          <m:t>𝒓</m:t>
                        </m:r>
                      </m:e>
                      <m:sub>
                        <m:r>
                          <a:rPr lang="es-CO" b="1" i="1"/>
                          <m:t>𝒔</m:t>
                        </m:r>
                      </m:sub>
                    </m:sSub>
                  </m:oMath>
                </a14:m>
                <a:r>
                  <a:rPr lang="es-CO" b="1" dirty="0"/>
                  <a:t>. </a:t>
                </a:r>
                <a:r>
                  <a:rPr lang="es-CO" dirty="0"/>
                  <a:t>Por lo tanto, </a:t>
                </a:r>
                <a14:m>
                  <m:oMath xmlns:m="http://schemas.openxmlformats.org/officeDocument/2006/math">
                    <m:r>
                      <a:rPr lang="es-CO" b="1" i="1"/>
                      <m:t>𝒚</m:t>
                    </m:r>
                    <m:r>
                      <a:rPr lang="es-CO" i="1"/>
                      <m:t>=</m:t>
                    </m:r>
                    <m:d>
                      <m:dPr>
                        <m:ctrlPr>
                          <a:rPr lang="es-CO" i="1"/>
                        </m:ctrlPr>
                      </m:dPr>
                      <m:e>
                        <m:sSub>
                          <m:sSubPr>
                            <m:ctrlPr>
                              <a:rPr lang="es-CO" i="1"/>
                            </m:ctrlPr>
                          </m:sSubPr>
                          <m:e>
                            <m:r>
                              <a:rPr lang="es-CO" i="1"/>
                              <m:t>𝑦</m:t>
                            </m:r>
                          </m:e>
                          <m:sub>
                            <m:r>
                              <a:rPr lang="es-CO" i="1"/>
                              <m:t>1</m:t>
                            </m:r>
                          </m:sub>
                        </m:sSub>
                        <m:sSub>
                          <m:sSubPr>
                            <m:ctrlPr>
                              <a:rPr lang="es-CO" i="1"/>
                            </m:ctrlPr>
                          </m:sSubPr>
                          <m:e>
                            <m:r>
                              <a:rPr lang="es-CO" i="1"/>
                              <m:t>,</m:t>
                            </m:r>
                            <m:r>
                              <a:rPr lang="es-CO" i="1"/>
                              <m:t>𝑦</m:t>
                            </m:r>
                          </m:e>
                          <m:sub>
                            <m:r>
                              <a:rPr lang="es-CO" i="1"/>
                              <m:t>2</m:t>
                            </m:r>
                          </m:sub>
                        </m:sSub>
                        <m:r>
                          <a:rPr lang="es-CO" i="1"/>
                          <m:t>,…,</m:t>
                        </m:r>
                        <m:sSub>
                          <m:sSubPr>
                            <m:ctrlPr>
                              <a:rPr lang="es-CO" i="1"/>
                            </m:ctrlPr>
                          </m:sSubPr>
                          <m:e>
                            <m:r>
                              <a:rPr lang="es-CO" i="1"/>
                              <m:t>𝑦</m:t>
                            </m:r>
                          </m:e>
                          <m:sub>
                            <m:r>
                              <a:rPr lang="es-CO" i="1"/>
                              <m:t>𝑛</m:t>
                            </m:r>
                          </m:sub>
                        </m:sSub>
                      </m:e>
                    </m:d>
                    <m:r>
                      <a:rPr lang="es-CO" i="1"/>
                      <m:t>= </m:t>
                    </m:r>
                    <m:d>
                      <m:dPr>
                        <m:ctrlPr>
                          <a:rPr lang="es-CO" i="1"/>
                        </m:ctrlPr>
                      </m:dPr>
                      <m:e>
                        <m:sSub>
                          <m:sSubPr>
                            <m:ctrlPr>
                              <a:rPr lang="es-CO" b="1" i="1"/>
                            </m:ctrlPr>
                          </m:sSubPr>
                          <m:e>
                            <m:r>
                              <a:rPr lang="es-CO" b="1" i="1"/>
                              <m:t>𝒓</m:t>
                            </m:r>
                          </m:e>
                          <m:sub>
                            <m:r>
                              <a:rPr lang="es-CO" b="1" i="1"/>
                              <m:t>𝒔</m:t>
                            </m:r>
                          </m:sub>
                        </m:sSub>
                        <m:r>
                          <a:rPr lang="es-CO"/>
                          <m:t>​</m:t>
                        </m:r>
                        <m:r>
                          <a:rPr lang="es-CO" i="1"/>
                          <m:t>′</m:t>
                        </m:r>
                        <m:sSub>
                          <m:sSubPr>
                            <m:ctrlPr>
                              <a:rPr lang="es-CO" i="1"/>
                            </m:ctrlPr>
                          </m:sSubPr>
                          <m:e>
                            <m:r>
                              <a:rPr lang="es-CO" i="1"/>
                              <m:t>𝑧</m:t>
                            </m:r>
                          </m:e>
                          <m:sub>
                            <m:r>
                              <a:rPr lang="es-CO" i="1"/>
                              <m:t>1</m:t>
                            </m:r>
                          </m:sub>
                        </m:sSub>
                        <m:sSub>
                          <m:sSubPr>
                            <m:ctrlPr>
                              <a:rPr lang="es-CO" i="1"/>
                            </m:ctrlPr>
                          </m:sSubPr>
                          <m:e>
                            <m:r>
                              <a:rPr lang="es-CO" i="1"/>
                              <m:t>,</m:t>
                            </m:r>
                            <m:sSub>
                              <m:sSubPr>
                                <m:ctrlPr>
                                  <a:rPr lang="es-CO" b="1" i="1"/>
                                </m:ctrlPr>
                              </m:sSubPr>
                              <m:e>
                                <m:r>
                                  <a:rPr lang="es-CO" b="1" i="1"/>
                                  <m:t>𝒓</m:t>
                                </m:r>
                              </m:e>
                              <m:sub>
                                <m:r>
                                  <a:rPr lang="es-CO" b="1" i="1"/>
                                  <m:t>𝒔</m:t>
                                </m:r>
                              </m:sub>
                            </m:sSub>
                            <m:r>
                              <a:rPr lang="es-CO"/>
                              <m:t>​</m:t>
                            </m:r>
                            <m:r>
                              <a:rPr lang="es-CO" i="1"/>
                              <m:t>′</m:t>
                            </m:r>
                            <m:r>
                              <a:rPr lang="es-CO" i="1"/>
                              <m:t>𝑧</m:t>
                            </m:r>
                          </m:e>
                          <m:sub>
                            <m:r>
                              <a:rPr lang="es-CO" i="1"/>
                              <m:t>2</m:t>
                            </m:r>
                          </m:sub>
                        </m:sSub>
                        <m:r>
                          <a:rPr lang="es-CO" i="1"/>
                          <m:t>,…,</m:t>
                        </m:r>
                        <m:sSub>
                          <m:sSubPr>
                            <m:ctrlPr>
                              <a:rPr lang="es-CO" b="1" i="1"/>
                            </m:ctrlPr>
                          </m:sSubPr>
                          <m:e>
                            <m:r>
                              <a:rPr lang="es-CO" b="1" i="1"/>
                              <m:t>𝒓</m:t>
                            </m:r>
                          </m:e>
                          <m:sub>
                            <m:r>
                              <a:rPr lang="es-CO" b="1" i="1"/>
                              <m:t>𝒔</m:t>
                            </m:r>
                          </m:sub>
                        </m:sSub>
                        <m:r>
                          <a:rPr lang="es-CO"/>
                          <m:t>​</m:t>
                        </m:r>
                        <m:r>
                          <a:rPr lang="es-CO" i="1"/>
                          <m:t>′</m:t>
                        </m:r>
                        <m:sSub>
                          <m:sSubPr>
                            <m:ctrlPr>
                              <a:rPr lang="es-CO" i="1"/>
                            </m:ctrlPr>
                          </m:sSubPr>
                          <m:e>
                            <m:r>
                              <a:rPr lang="es-CO" i="1"/>
                              <m:t>𝑧</m:t>
                            </m:r>
                          </m:e>
                          <m:sub>
                            <m:r>
                              <a:rPr lang="es-CO" i="1"/>
                              <m:t>𝑛</m:t>
                            </m:r>
                          </m:sub>
                        </m:sSub>
                      </m:e>
                    </m:d>
                    <m:r>
                      <a:rPr lang="es-CO" i="1"/>
                      <m:t>∈</m:t>
                    </m:r>
                    <m:sSup>
                      <m:sSupPr>
                        <m:ctrlPr>
                          <a:rPr lang="es-CO" i="1"/>
                        </m:ctrlPr>
                      </m:sSupPr>
                      <m:e>
                        <m:r>
                          <a:rPr lang="es-CO" i="1"/>
                          <m:t>ℝ</m:t>
                        </m:r>
                      </m:e>
                      <m:sup>
                        <m:r>
                          <a:rPr lang="es-CO" i="1"/>
                          <m:t>1</m:t>
                        </m:r>
                        <m:r>
                          <a:rPr lang="es-CO" i="1"/>
                          <m:t>𝑥𝑛</m:t>
                        </m:r>
                      </m:sup>
                    </m:sSup>
                  </m:oMath>
                </a14:m>
                <a:r>
                  <a:rPr lang="es-CO" dirty="0"/>
                  <a:t>.</a:t>
                </a:r>
              </a:p>
              <a:p>
                <a:pPr fontAlgn="base"/>
                <a:endParaRPr lang="es-CO" dirty="0"/>
              </a:p>
              <a:p>
                <a:pPr marL="342900" lvl="0" indent="-342900" fontAlgn="base">
                  <a:buFont typeface="+mj-lt"/>
                  <a:buAutoNum type="arabicPeriod"/>
                </a:pPr>
                <a:r>
                  <a:rPr lang="es-MX" dirty="0"/>
                  <a:t>Dibujar una muestra aleatoria </a:t>
                </a:r>
                <a14:m>
                  <m:oMath xmlns:m="http://schemas.openxmlformats.org/officeDocument/2006/math">
                    <m:r>
                      <a:rPr lang="es-MX" i="1"/>
                      <m:t>(</m:t>
                    </m:r>
                    <m:sSub>
                      <m:sSubPr>
                        <m:ctrlPr>
                          <a:rPr lang="es-CO" i="1"/>
                        </m:ctrlPr>
                      </m:sSubPr>
                      <m:e>
                        <m:r>
                          <a:rPr lang="es-MX" i="1"/>
                          <m:t>𝐴</m:t>
                        </m:r>
                      </m:e>
                      <m:sub>
                        <m:r>
                          <a:rPr lang="es-MX" i="1"/>
                          <m:t>1</m:t>
                        </m:r>
                      </m:sub>
                    </m:sSub>
                    <m:r>
                      <a:rPr lang="es-MX" i="1"/>
                      <m:t>)</m:t>
                    </m:r>
                  </m:oMath>
                </a14:m>
                <a:r>
                  <a:rPr lang="es-MX" dirty="0"/>
                  <a:t> de tamaño </a:t>
                </a:r>
                <a14:m>
                  <m:oMath xmlns:m="http://schemas.openxmlformats.org/officeDocument/2006/math">
                    <m:r>
                      <a:rPr lang="es-MX" i="1"/>
                      <m:t>2</m:t>
                    </m:r>
                    <m:r>
                      <a:rPr lang="es-MX" i="1"/>
                      <m:t>𝑝</m:t>
                    </m:r>
                  </m:oMath>
                </a14:m>
                <a:r>
                  <a:rPr lang="es-MX" dirty="0"/>
                  <a:t> tomada del conjunto  </a:t>
                </a:r>
                <a14:m>
                  <m:oMath xmlns:m="http://schemas.openxmlformats.org/officeDocument/2006/math">
                    <m:d>
                      <m:dPr>
                        <m:begChr m:val="{"/>
                        <m:endChr m:val="}"/>
                        <m:ctrlPr>
                          <a:rPr lang="es-CO" i="1"/>
                        </m:ctrlPr>
                      </m:dPr>
                      <m:e>
                        <m:sSub>
                          <m:sSubPr>
                            <m:ctrlPr>
                              <a:rPr lang="es-CO" i="1"/>
                            </m:ctrlPr>
                          </m:sSubPr>
                          <m:e>
                            <m:r>
                              <a:rPr lang="es-CO" i="1"/>
                              <m:t>𝑌</m:t>
                            </m:r>
                          </m:e>
                          <m:sub>
                            <m:d>
                              <m:dPr>
                                <m:begChr m:val="["/>
                                <m:endChr m:val="]"/>
                                <m:ctrlPr>
                                  <a:rPr lang="es-CO" i="1"/>
                                </m:ctrlPr>
                              </m:dPr>
                              <m:e>
                                <m:r>
                                  <a:rPr lang="es-CO" i="1"/>
                                  <m:t>1</m:t>
                                </m:r>
                              </m:e>
                            </m:d>
                          </m:sub>
                        </m:sSub>
                        <m:r>
                          <a:rPr lang="es-CO" i="1"/>
                          <m:t>,…,</m:t>
                        </m:r>
                        <m:sSub>
                          <m:sSubPr>
                            <m:ctrlPr>
                              <a:rPr lang="es-CO" i="1"/>
                            </m:ctrlPr>
                          </m:sSubPr>
                          <m:e>
                            <m:r>
                              <a:rPr lang="es-CO" i="1"/>
                              <m:t>𝑌</m:t>
                            </m:r>
                          </m:e>
                          <m:sub>
                            <m:d>
                              <m:dPr>
                                <m:begChr m:val="["/>
                                <m:endChr m:val="]"/>
                                <m:ctrlPr>
                                  <a:rPr lang="es-CO" i="1"/>
                                </m:ctrlPr>
                              </m:dPr>
                              <m:e>
                                <m:r>
                                  <a:rPr lang="es-CO" i="1"/>
                                  <m:t>𝑛</m:t>
                                </m:r>
                                <m:r>
                                  <a:rPr lang="es-CO" i="1"/>
                                  <m:t>/4</m:t>
                                </m:r>
                              </m:e>
                            </m:d>
                          </m:sub>
                        </m:sSub>
                      </m:e>
                    </m:d>
                  </m:oMath>
                </a14:m>
                <a:r>
                  <a:rPr lang="es-CO" dirty="0"/>
                  <a:t>.</a:t>
                </a:r>
              </a:p>
              <a:p>
                <a:pPr marL="342900" lvl="0" indent="-342900" fontAlgn="base">
                  <a:buFont typeface="+mj-lt"/>
                  <a:buAutoNum type="arabicPeriod"/>
                </a:pPr>
                <a:endParaRPr lang="es-ES" dirty="0"/>
              </a:p>
              <a:p>
                <a:pPr marL="342900" lvl="0" indent="-342900" fontAlgn="base">
                  <a:buFont typeface="+mj-lt"/>
                  <a:buAutoNum type="arabicPeriod"/>
                </a:pPr>
                <a:r>
                  <a:rPr lang="es-MX" dirty="0"/>
                  <a:t>Dibujar una muestra aleatoria </a:t>
                </a:r>
                <a14:m>
                  <m:oMath xmlns:m="http://schemas.openxmlformats.org/officeDocument/2006/math">
                    <m:r>
                      <a:rPr lang="es-MX" i="1"/>
                      <m:t>(</m:t>
                    </m:r>
                    <m:sSub>
                      <m:sSubPr>
                        <m:ctrlPr>
                          <a:rPr lang="es-CO" i="1"/>
                        </m:ctrlPr>
                      </m:sSubPr>
                      <m:e>
                        <m:r>
                          <a:rPr lang="es-MX" i="1"/>
                          <m:t>𝐴</m:t>
                        </m:r>
                      </m:e>
                      <m:sub>
                        <m:r>
                          <a:rPr lang="es-MX" i="1"/>
                          <m:t>2</m:t>
                        </m:r>
                      </m:sub>
                    </m:sSub>
                    <m:r>
                      <a:rPr lang="es-MX" i="1"/>
                      <m:t>)</m:t>
                    </m:r>
                  </m:oMath>
                </a14:m>
                <a:r>
                  <a:rPr lang="es-MX" dirty="0"/>
                  <a:t> de tamaño </a:t>
                </a:r>
                <a14:m>
                  <m:oMath xmlns:m="http://schemas.openxmlformats.org/officeDocument/2006/math">
                    <m:r>
                      <a:rPr lang="es-MX" i="1"/>
                      <m:t>2</m:t>
                    </m:r>
                    <m:r>
                      <a:rPr lang="es-MX" i="1"/>
                      <m:t>𝑝</m:t>
                    </m:r>
                  </m:oMath>
                </a14:m>
                <a:r>
                  <a:rPr lang="es-MX" dirty="0"/>
                  <a:t> tomada del conjunto </a:t>
                </a:r>
                <a14:m>
                  <m:oMath xmlns:m="http://schemas.openxmlformats.org/officeDocument/2006/math">
                    <m:d>
                      <m:dPr>
                        <m:begChr m:val="{"/>
                        <m:endChr m:val="}"/>
                        <m:ctrlPr>
                          <a:rPr lang="es-CO" i="1"/>
                        </m:ctrlPr>
                      </m:dPr>
                      <m:e>
                        <m:sSub>
                          <m:sSubPr>
                            <m:ctrlPr>
                              <a:rPr lang="es-CO" i="1"/>
                            </m:ctrlPr>
                          </m:sSubPr>
                          <m:e>
                            <m:r>
                              <a:rPr lang="es-CO" i="1"/>
                              <m:t>𝑌</m:t>
                            </m:r>
                          </m:e>
                          <m:sub>
                            <m:d>
                              <m:dPr>
                                <m:begChr m:val="["/>
                                <m:endChr m:val="]"/>
                                <m:ctrlPr>
                                  <a:rPr lang="es-CO" i="1"/>
                                </m:ctrlPr>
                              </m:dPr>
                              <m:e>
                                <m:r>
                                  <a:rPr lang="es-CO" i="1"/>
                                  <m:t>3</m:t>
                                </m:r>
                                <m:r>
                                  <a:rPr lang="es-CO" i="1"/>
                                  <m:t>𝑛</m:t>
                                </m:r>
                                <m:r>
                                  <a:rPr lang="es-CO" i="1"/>
                                  <m:t>/4</m:t>
                                </m:r>
                              </m:e>
                            </m:d>
                          </m:sub>
                        </m:sSub>
                        <m:r>
                          <a:rPr lang="es-CO" i="1"/>
                          <m:t>,…,</m:t>
                        </m:r>
                        <m:sSub>
                          <m:sSubPr>
                            <m:ctrlPr>
                              <a:rPr lang="es-CO" i="1"/>
                            </m:ctrlPr>
                          </m:sSubPr>
                          <m:e>
                            <m:r>
                              <a:rPr lang="es-CO" i="1"/>
                              <m:t>𝑌</m:t>
                            </m:r>
                          </m:e>
                          <m:sub>
                            <m:d>
                              <m:dPr>
                                <m:begChr m:val="["/>
                                <m:endChr m:val="]"/>
                                <m:ctrlPr>
                                  <a:rPr lang="es-CO" i="1"/>
                                </m:ctrlPr>
                              </m:dPr>
                              <m:e>
                                <m:r>
                                  <a:rPr lang="es-CO" i="1"/>
                                  <m:t>𝑛</m:t>
                                </m:r>
                              </m:e>
                            </m:d>
                          </m:sub>
                        </m:sSub>
                      </m:e>
                    </m:d>
                  </m:oMath>
                </a14:m>
                <a:r>
                  <a:rPr lang="es-CO" dirty="0"/>
                  <a:t>.</a:t>
                </a:r>
              </a:p>
              <a:p>
                <a:pPr marL="342900" lvl="0" indent="-342900" fontAlgn="base">
                  <a:buFont typeface="+mj-lt"/>
                  <a:buAutoNum type="arabicPeriod"/>
                </a:pPr>
                <a:endParaRPr lang="es-ES" dirty="0"/>
              </a:p>
              <a:p>
                <a:pPr marL="342900" lvl="0" indent="-342900" fontAlgn="base">
                  <a:buFont typeface="+mj-lt"/>
                  <a:buAutoNum type="arabicPeriod"/>
                </a:pPr>
                <a:r>
                  <a:rPr lang="es-CO" dirty="0"/>
                  <a:t>Tomar las observaciones multivariadas de </a:t>
                </a:r>
                <a14:m>
                  <m:oMath xmlns:m="http://schemas.openxmlformats.org/officeDocument/2006/math">
                    <m:r>
                      <a:rPr lang="es-CO" b="1" i="1"/>
                      <m:t>𝒛</m:t>
                    </m:r>
                  </m:oMath>
                </a14:m>
                <a:r>
                  <a:rPr lang="es-CO" dirty="0"/>
                  <a:t> que corresponden a los individuos seleccionados de los conjuntos </a:t>
                </a:r>
                <a14:m>
                  <m:oMath xmlns:m="http://schemas.openxmlformats.org/officeDocument/2006/math">
                    <m:sSub>
                      <m:sSubPr>
                        <m:ctrlPr>
                          <a:rPr lang="es-CO" i="1"/>
                        </m:ctrlPr>
                      </m:sSubPr>
                      <m:e>
                        <m:r>
                          <a:rPr lang="es-MX" i="1"/>
                          <m:t>𝐴</m:t>
                        </m:r>
                      </m:e>
                      <m:sub>
                        <m:r>
                          <a:rPr lang="es-MX" i="1"/>
                          <m:t>1</m:t>
                        </m:r>
                      </m:sub>
                    </m:sSub>
                  </m:oMath>
                </a14:m>
                <a:r>
                  <a:rPr lang="es-CO" dirty="0"/>
                  <a:t> y </a:t>
                </a:r>
                <a14:m>
                  <m:oMath xmlns:m="http://schemas.openxmlformats.org/officeDocument/2006/math">
                    <m:sSub>
                      <m:sSubPr>
                        <m:ctrlPr>
                          <a:rPr lang="es-CO" i="1"/>
                        </m:ctrlPr>
                      </m:sSubPr>
                      <m:e>
                        <m:r>
                          <a:rPr lang="es-MX" i="1"/>
                          <m:t>𝐴</m:t>
                        </m:r>
                      </m:e>
                      <m:sub>
                        <m:r>
                          <a:rPr lang="es-MX" i="1"/>
                          <m:t>2</m:t>
                        </m:r>
                      </m:sub>
                    </m:sSub>
                  </m:oMath>
                </a14:m>
                <a:r>
                  <a:rPr lang="es-CO" dirty="0"/>
                  <a:t>.</a:t>
                </a:r>
              </a:p>
              <a:p>
                <a:pPr marL="342900" lvl="0" indent="-342900" fontAlgn="base">
                  <a:buFont typeface="+mj-lt"/>
                  <a:buAutoNum type="arabicPeriod"/>
                </a:pPr>
                <a:endParaRPr lang="es-ES" dirty="0"/>
              </a:p>
              <a:p>
                <a:pPr marL="342900" lvl="0" indent="-342900" fontAlgn="base">
                  <a:buFont typeface="+mj-lt"/>
                  <a:buAutoNum type="arabicPeriod"/>
                </a:pPr>
                <a:r>
                  <a:rPr lang="es-MX" dirty="0"/>
                  <a:t>Generar las direcciones unitarias a partir de todos los pares posibles de puntos multivariados, uno de </a:t>
                </a:r>
                <a14:m>
                  <m:oMath xmlns:m="http://schemas.openxmlformats.org/officeDocument/2006/math">
                    <m:sSub>
                      <m:sSubPr>
                        <m:ctrlPr>
                          <a:rPr lang="es-CO" i="1"/>
                        </m:ctrlPr>
                      </m:sSubPr>
                      <m:e>
                        <m:r>
                          <a:rPr lang="es-MX" i="1"/>
                          <m:t>𝐴</m:t>
                        </m:r>
                      </m:e>
                      <m:sub>
                        <m:r>
                          <a:rPr lang="es-MX" i="1"/>
                          <m:t>1</m:t>
                        </m:r>
                      </m:sub>
                    </m:sSub>
                  </m:oMath>
                </a14:m>
                <a:r>
                  <a:rPr lang="es-MX" dirty="0"/>
                  <a:t>y otro de </a:t>
                </a:r>
                <a14:m>
                  <m:oMath xmlns:m="http://schemas.openxmlformats.org/officeDocument/2006/math">
                    <m:sSub>
                      <m:sSubPr>
                        <m:ctrlPr>
                          <a:rPr lang="es-CO" i="1"/>
                        </m:ctrlPr>
                      </m:sSubPr>
                      <m:e>
                        <m:r>
                          <a:rPr lang="es-MX" i="1"/>
                          <m:t>𝐴</m:t>
                        </m:r>
                      </m:e>
                      <m:sub>
                        <m:r>
                          <a:rPr lang="es-MX" i="1"/>
                          <m:t>2</m:t>
                        </m:r>
                      </m:sub>
                    </m:sSub>
                  </m:oMath>
                </a14:m>
                <a:r>
                  <a:rPr lang="es-MX" dirty="0"/>
                  <a:t>, </a:t>
                </a:r>
                <a:r>
                  <a:rPr lang="es-CO" dirty="0"/>
                  <a:t>es decir, </a:t>
                </a:r>
                <a14:m>
                  <m:oMath xmlns:m="http://schemas.openxmlformats.org/officeDocument/2006/math">
                    <m:sSub>
                      <m:sSubPr>
                        <m:ctrlPr>
                          <a:rPr lang="es-CO" b="1" i="1"/>
                        </m:ctrlPr>
                      </m:sSubPr>
                      <m:e>
                        <m:r>
                          <a:rPr lang="es-MX" b="1" i="1"/>
                          <m:t>𝒖</m:t>
                        </m:r>
                      </m:e>
                      <m:sub>
                        <m:r>
                          <a:rPr lang="es-MX" i="1"/>
                          <m:t>𝑘</m:t>
                        </m:r>
                      </m:sub>
                    </m:sSub>
                    <m:r>
                      <a:rPr lang="es-MX" i="1"/>
                      <m:t>= </m:t>
                    </m:r>
                    <m:f>
                      <m:fPr>
                        <m:ctrlPr>
                          <a:rPr lang="es-CO" i="1"/>
                        </m:ctrlPr>
                      </m:fPr>
                      <m:num>
                        <m:sSub>
                          <m:sSubPr>
                            <m:ctrlPr>
                              <a:rPr lang="es-CO" i="1"/>
                            </m:ctrlPr>
                          </m:sSubPr>
                          <m:e>
                            <m:r>
                              <a:rPr lang="es-CO" i="1"/>
                              <m:t>𝑧</m:t>
                            </m:r>
                          </m:e>
                          <m:sub>
                            <m:r>
                              <a:rPr lang="es-CO" i="1"/>
                              <m:t>𝑖</m:t>
                            </m:r>
                          </m:sub>
                        </m:sSub>
                        <m:r>
                          <a:rPr lang="es-MX" i="1"/>
                          <m:t>(</m:t>
                        </m:r>
                        <m:sSub>
                          <m:sSubPr>
                            <m:ctrlPr>
                              <a:rPr lang="es-CO" i="1"/>
                            </m:ctrlPr>
                          </m:sSubPr>
                          <m:e>
                            <m:r>
                              <a:rPr lang="es-MX" i="1"/>
                              <m:t>𝐴</m:t>
                            </m:r>
                          </m:e>
                          <m:sub>
                            <m:r>
                              <a:rPr lang="es-MX" i="1"/>
                              <m:t>1</m:t>
                            </m:r>
                          </m:sub>
                        </m:sSub>
                        <m:r>
                          <a:rPr lang="es-MX" i="1"/>
                          <m:t>)</m:t>
                        </m:r>
                        <m:r>
                          <a:rPr lang="es-CO" i="1"/>
                          <m:t>− </m:t>
                        </m:r>
                        <m:sSub>
                          <m:sSubPr>
                            <m:ctrlPr>
                              <a:rPr lang="es-CO" i="1"/>
                            </m:ctrlPr>
                          </m:sSubPr>
                          <m:e>
                            <m:r>
                              <a:rPr lang="es-CO" i="1"/>
                              <m:t>𝑧</m:t>
                            </m:r>
                          </m:e>
                          <m:sub>
                            <m:r>
                              <a:rPr lang="es-CO" i="1"/>
                              <m:t>𝑗</m:t>
                            </m:r>
                          </m:sub>
                        </m:sSub>
                        <m:r>
                          <a:rPr lang="es-MX" i="1"/>
                          <m:t>(</m:t>
                        </m:r>
                        <m:sSub>
                          <m:sSubPr>
                            <m:ctrlPr>
                              <a:rPr lang="es-CO" i="1"/>
                            </m:ctrlPr>
                          </m:sSubPr>
                          <m:e>
                            <m:r>
                              <a:rPr lang="es-MX" i="1"/>
                              <m:t>𝐴</m:t>
                            </m:r>
                          </m:e>
                          <m:sub>
                            <m:r>
                              <a:rPr lang="es-MX" i="1"/>
                              <m:t>2</m:t>
                            </m:r>
                          </m:sub>
                        </m:sSub>
                        <m:r>
                          <a:rPr lang="es-MX" i="1"/>
                          <m:t>)</m:t>
                        </m:r>
                      </m:num>
                      <m:den>
                        <m:d>
                          <m:dPr>
                            <m:begChr m:val="‖"/>
                            <m:endChr m:val="‖"/>
                            <m:ctrlPr>
                              <a:rPr lang="es-CO" i="1"/>
                            </m:ctrlPr>
                          </m:dPr>
                          <m:e>
                            <m:sSub>
                              <m:sSubPr>
                                <m:ctrlPr>
                                  <a:rPr lang="es-CO" i="1"/>
                                </m:ctrlPr>
                              </m:sSubPr>
                              <m:e>
                                <m:r>
                                  <a:rPr lang="es-CO" i="1"/>
                                  <m:t>𝑧</m:t>
                                </m:r>
                              </m:e>
                              <m:sub>
                                <m:r>
                                  <a:rPr lang="es-CO" i="1"/>
                                  <m:t>𝑖</m:t>
                                </m:r>
                              </m:sub>
                            </m:sSub>
                            <m:r>
                              <a:rPr lang="es-MX" i="1"/>
                              <m:t>(</m:t>
                            </m:r>
                            <m:sSub>
                              <m:sSubPr>
                                <m:ctrlPr>
                                  <a:rPr lang="es-CO" i="1"/>
                                </m:ctrlPr>
                              </m:sSubPr>
                              <m:e>
                                <m:r>
                                  <a:rPr lang="es-MX" i="1"/>
                                  <m:t>𝐴</m:t>
                                </m:r>
                              </m:e>
                              <m:sub>
                                <m:r>
                                  <a:rPr lang="es-MX" i="1"/>
                                  <m:t>1</m:t>
                                </m:r>
                              </m:sub>
                            </m:sSub>
                            <m:r>
                              <a:rPr lang="es-MX" i="1"/>
                              <m:t>)</m:t>
                            </m:r>
                            <m:r>
                              <a:rPr lang="es-CO" i="1"/>
                              <m:t>− </m:t>
                            </m:r>
                            <m:sSub>
                              <m:sSubPr>
                                <m:ctrlPr>
                                  <a:rPr lang="es-CO" i="1"/>
                                </m:ctrlPr>
                              </m:sSubPr>
                              <m:e>
                                <m:r>
                                  <a:rPr lang="es-CO" i="1"/>
                                  <m:t>𝑧</m:t>
                                </m:r>
                              </m:e>
                              <m:sub>
                                <m:r>
                                  <a:rPr lang="es-CO" i="1"/>
                                  <m:t>𝑗</m:t>
                                </m:r>
                              </m:sub>
                            </m:sSub>
                            <m:r>
                              <a:rPr lang="es-MX" i="1"/>
                              <m:t>(</m:t>
                            </m:r>
                            <m:sSub>
                              <m:sSubPr>
                                <m:ctrlPr>
                                  <a:rPr lang="es-CO" i="1"/>
                                </m:ctrlPr>
                              </m:sSubPr>
                              <m:e>
                                <m:r>
                                  <a:rPr lang="es-MX" i="1"/>
                                  <m:t>𝐴</m:t>
                                </m:r>
                              </m:e>
                              <m:sub>
                                <m:r>
                                  <a:rPr lang="es-MX" i="1"/>
                                  <m:t>2</m:t>
                                </m:r>
                              </m:sub>
                            </m:sSub>
                            <m:r>
                              <a:rPr lang="es-MX" i="1"/>
                              <m:t>)</m:t>
                            </m:r>
                          </m:e>
                        </m:d>
                      </m:den>
                    </m:f>
                  </m:oMath>
                </a14:m>
                <a:r>
                  <a:rPr lang="es-MX" dirty="0"/>
                  <a:t> para </a:t>
                </a:r>
                <a14:m>
                  <m:oMath xmlns:m="http://schemas.openxmlformats.org/officeDocument/2006/math">
                    <m:r>
                      <a:rPr lang="es-CO" i="1"/>
                      <m:t>𝑘</m:t>
                    </m:r>
                    <m:r>
                      <a:rPr lang="es-CO" i="1"/>
                      <m:t>=1,…,4</m:t>
                    </m:r>
                    <m:sSup>
                      <m:sSupPr>
                        <m:ctrlPr>
                          <a:rPr lang="es-CO" i="1"/>
                        </m:ctrlPr>
                      </m:sSupPr>
                      <m:e>
                        <m:r>
                          <a:rPr lang="es-CO" i="1"/>
                          <m:t>𝑝</m:t>
                        </m:r>
                      </m:e>
                      <m:sup>
                        <m:r>
                          <a:rPr lang="es-CO" i="1"/>
                          <m:t>2</m:t>
                        </m:r>
                      </m:sup>
                    </m:sSup>
                  </m:oMath>
                </a14:m>
                <a:r>
                  <a:rPr lang="es-MX" dirty="0"/>
                  <a:t>. Se obtiene </a:t>
                </a:r>
                <a14:m>
                  <m:oMath xmlns:m="http://schemas.openxmlformats.org/officeDocument/2006/math">
                    <m:r>
                      <a:rPr lang="es-CO" i="1"/>
                      <m:t>4</m:t>
                    </m:r>
                    <m:sSup>
                      <m:sSupPr>
                        <m:ctrlPr>
                          <a:rPr lang="es-CO" i="1"/>
                        </m:ctrlPr>
                      </m:sSupPr>
                      <m:e>
                        <m:r>
                          <a:rPr lang="es-CO" i="1"/>
                          <m:t>𝑝</m:t>
                        </m:r>
                      </m:e>
                      <m:sup>
                        <m:r>
                          <a:rPr lang="es-CO" i="1"/>
                          <m:t>2</m:t>
                        </m:r>
                      </m:sup>
                    </m:sSup>
                  </m:oMath>
                </a14:m>
                <a:r>
                  <a:rPr lang="es-CO" dirty="0"/>
                  <a:t> </a:t>
                </a:r>
                <a:r>
                  <a:rPr lang="es-MX" dirty="0"/>
                  <a:t>direcciones de proyección.</a:t>
                </a:r>
              </a:p>
              <a:p>
                <a:pPr marL="342900" lvl="0" indent="-342900" fontAlgn="base">
                  <a:buFont typeface="+mj-lt"/>
                  <a:buAutoNum type="arabicPeriod"/>
                </a:pPr>
                <a:r>
                  <a:rPr lang="es-MX" dirty="0"/>
                  <a:t>Finalmente, denote el conjunto </a:t>
                </a:r>
                <a14:m>
                  <m:oMath xmlns:m="http://schemas.openxmlformats.org/officeDocument/2006/math">
                    <m:sSubSup>
                      <m:sSubSupPr>
                        <m:ctrlPr>
                          <a:rPr lang="es-CO" i="1"/>
                        </m:ctrlPr>
                      </m:sSubSupPr>
                      <m:e>
                        <m:r>
                          <a:rPr lang="es-MX" i="1"/>
                          <m:t>𝑆</m:t>
                        </m:r>
                      </m:e>
                      <m:sub>
                        <m:r>
                          <a:rPr lang="es-MX" i="1"/>
                          <m:t>𝑝</m:t>
                        </m:r>
                      </m:sub>
                      <m:sup>
                        <m:r>
                          <a:rPr lang="es-MX" i="1"/>
                          <m:t>∗</m:t>
                        </m:r>
                      </m:sup>
                    </m:sSubSup>
                    <m:r>
                      <a:rPr lang="es-MX" i="1"/>
                      <m:t>= </m:t>
                    </m:r>
                    <m:d>
                      <m:dPr>
                        <m:begChr m:val="{"/>
                        <m:endChr m:val="}"/>
                        <m:ctrlPr>
                          <a:rPr lang="es-CO" i="1"/>
                        </m:ctrlPr>
                      </m:dPr>
                      <m:e>
                        <m:sSub>
                          <m:sSubPr>
                            <m:ctrlPr>
                              <a:rPr lang="es-CO" b="1" i="1"/>
                            </m:ctrlPr>
                          </m:sSubPr>
                          <m:e>
                            <m:r>
                              <a:rPr lang="es-CO" b="1" i="1"/>
                              <m:t>𝒓</m:t>
                            </m:r>
                          </m:e>
                          <m:sub>
                            <m:r>
                              <a:rPr lang="es-CO" b="1" i="1"/>
                              <m:t>𝒔</m:t>
                            </m:r>
                          </m:sub>
                        </m:sSub>
                        <m:r>
                          <a:rPr lang="es-CO" i="1"/>
                          <m:t>,</m:t>
                        </m:r>
                        <m:sSub>
                          <m:sSubPr>
                            <m:ctrlPr>
                              <a:rPr lang="es-CO" b="1" i="1"/>
                            </m:ctrlPr>
                          </m:sSubPr>
                          <m:e>
                            <m:r>
                              <a:rPr lang="es-MX" b="1" i="1"/>
                              <m:t>𝒖</m:t>
                            </m:r>
                          </m:e>
                          <m:sub>
                            <m:r>
                              <a:rPr lang="es-MX" i="1"/>
                              <m:t>1</m:t>
                            </m:r>
                          </m:sub>
                        </m:sSub>
                        <m:r>
                          <a:rPr lang="es-CO" i="1"/>
                          <m:t>…,</m:t>
                        </m:r>
                        <m:sSub>
                          <m:sSubPr>
                            <m:ctrlPr>
                              <a:rPr lang="es-CO" b="1" i="1"/>
                            </m:ctrlPr>
                          </m:sSubPr>
                          <m:e>
                            <m:r>
                              <a:rPr lang="es-MX" b="1" i="1"/>
                              <m:t>𝒖</m:t>
                            </m:r>
                          </m:e>
                          <m:sub>
                            <m:r>
                              <a:rPr lang="es-CO" i="1"/>
                              <m:t>4</m:t>
                            </m:r>
                            <m:sSup>
                              <m:sSupPr>
                                <m:ctrlPr>
                                  <a:rPr lang="es-CO" i="1"/>
                                </m:ctrlPr>
                              </m:sSupPr>
                              <m:e>
                                <m:r>
                                  <a:rPr lang="es-CO" i="1"/>
                                  <m:t>𝑝</m:t>
                                </m:r>
                              </m:e>
                              <m:sup>
                                <m:r>
                                  <a:rPr lang="es-CO" i="1"/>
                                  <m:t>2</m:t>
                                </m:r>
                              </m:sup>
                            </m:sSup>
                          </m:sub>
                        </m:sSub>
                      </m:e>
                    </m:d>
                  </m:oMath>
                </a14:m>
                <a:r>
                  <a:rPr lang="es-MX" dirty="0"/>
                  <a:t>, el conjunto de direcciones para el cálculo de la medida atípica (SAO).</a:t>
                </a:r>
                <a:endParaRPr lang="es-CO" dirty="0"/>
              </a:p>
            </p:txBody>
          </p:sp>
        </mc:Choice>
        <mc:Fallback>
          <p:sp>
            <p:nvSpPr>
              <p:cNvPr id="7" name="TextBox 9">
                <a:extLst>
                  <a:ext uri="{FF2B5EF4-FFF2-40B4-BE49-F238E27FC236}">
                    <a16:creationId xmlns:a16="http://schemas.microsoft.com/office/drawing/2014/main" id="{DF00C108-F906-4A68-AFF9-978C266E7460}"/>
                  </a:ext>
                </a:extLst>
              </p:cNvPr>
              <p:cNvSpPr txBox="1">
                <a:spLocks noRot="1" noChangeAspect="1" noMove="1" noResize="1" noEditPoints="1" noAdjustHandles="1" noChangeArrowheads="1" noChangeShapeType="1" noTextEdit="1"/>
              </p:cNvSpPr>
              <p:nvPr/>
            </p:nvSpPr>
            <p:spPr>
              <a:xfrm>
                <a:off x="1065717" y="1213306"/>
                <a:ext cx="10523172" cy="5169044"/>
              </a:xfrm>
              <a:prstGeom prst="rect">
                <a:avLst/>
              </a:prstGeom>
              <a:blipFill>
                <a:blip r:embed="rId2"/>
                <a:stretch>
                  <a:fillRect l="-521" t="-943" b="-943"/>
                </a:stretch>
              </a:blipFill>
            </p:spPr>
            <p:txBody>
              <a:bodyPr/>
              <a:lstStyle/>
              <a:p>
                <a:r>
                  <a:rPr lang="es-CO">
                    <a:noFill/>
                  </a:rPr>
                  <a:t> </a:t>
                </a:r>
              </a:p>
            </p:txBody>
          </p:sp>
        </mc:Fallback>
      </mc:AlternateContent>
      <p:grpSp>
        <p:nvGrpSpPr>
          <p:cNvPr id="9" name="Grupo 8">
            <a:extLst>
              <a:ext uri="{FF2B5EF4-FFF2-40B4-BE49-F238E27FC236}">
                <a16:creationId xmlns:a16="http://schemas.microsoft.com/office/drawing/2014/main" id="{17680AC7-655E-4521-B3D3-0DCD673C3254}"/>
              </a:ext>
            </a:extLst>
          </p:cNvPr>
          <p:cNvGrpSpPr/>
          <p:nvPr/>
        </p:nvGrpSpPr>
        <p:grpSpPr>
          <a:xfrm>
            <a:off x="509811" y="1307797"/>
            <a:ext cx="451310" cy="451310"/>
            <a:chOff x="7218427" y="5042959"/>
            <a:chExt cx="590550" cy="590550"/>
          </a:xfrm>
        </p:grpSpPr>
        <p:sp>
          <p:nvSpPr>
            <p:cNvPr id="10" name="Oval 8">
              <a:extLst>
                <a:ext uri="{FF2B5EF4-FFF2-40B4-BE49-F238E27FC236}">
                  <a16:creationId xmlns:a16="http://schemas.microsoft.com/office/drawing/2014/main" id="{B46C553F-E758-4643-975C-94D2BDEA77EC}"/>
                </a:ext>
              </a:extLst>
            </p:cNvPr>
            <p:cNvSpPr/>
            <p:nvPr/>
          </p:nvSpPr>
          <p:spPr>
            <a:xfrm>
              <a:off x="7218427" y="5042959"/>
              <a:ext cx="590550" cy="590550"/>
            </a:xfrm>
            <a:prstGeom prst="ellipse">
              <a:avLst/>
            </a:prstGeom>
            <a:solidFill>
              <a:srgbClr val="0059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latin typeface="Montserrat" panose="00000500000000000000" pitchFamily="2" charset="0"/>
              </a:endParaRPr>
            </a:p>
          </p:txBody>
        </p:sp>
        <p:sp>
          <p:nvSpPr>
            <p:cNvPr id="11" name="Freeform 259">
              <a:extLst>
                <a:ext uri="{FF2B5EF4-FFF2-40B4-BE49-F238E27FC236}">
                  <a16:creationId xmlns:a16="http://schemas.microsoft.com/office/drawing/2014/main" id="{6AB7110F-4ADD-42B9-A456-F4D4390856D8}"/>
                </a:ext>
              </a:extLst>
            </p:cNvPr>
            <p:cNvSpPr>
              <a:spLocks/>
            </p:cNvSpPr>
            <p:nvPr/>
          </p:nvSpPr>
          <p:spPr bwMode="auto">
            <a:xfrm>
              <a:off x="7340512" y="5180214"/>
              <a:ext cx="346379" cy="316039"/>
            </a:xfrm>
            <a:custGeom>
              <a:avLst/>
              <a:gdLst>
                <a:gd name="T0" fmla="*/ 610 w 719"/>
                <a:gd name="T1" fmla="*/ 48 h 657"/>
                <a:gd name="T2" fmla="*/ 210 w 719"/>
                <a:gd name="T3" fmla="*/ 454 h 657"/>
                <a:gd name="T4" fmla="*/ 115 w 719"/>
                <a:gd name="T5" fmla="*/ 359 h 657"/>
                <a:gd name="T6" fmla="*/ 57 w 719"/>
                <a:gd name="T7" fmla="*/ 331 h 657"/>
                <a:gd name="T8" fmla="*/ 22 w 719"/>
                <a:gd name="T9" fmla="*/ 382 h 657"/>
                <a:gd name="T10" fmla="*/ 42 w 719"/>
                <a:gd name="T11" fmla="*/ 467 h 657"/>
                <a:gd name="T12" fmla="*/ 195 w 719"/>
                <a:gd name="T13" fmla="*/ 644 h 657"/>
                <a:gd name="T14" fmla="*/ 268 w 719"/>
                <a:gd name="T15" fmla="*/ 620 h 657"/>
                <a:gd name="T16" fmla="*/ 287 w 719"/>
                <a:gd name="T17" fmla="*/ 597 h 657"/>
                <a:gd name="T18" fmla="*/ 287 w 719"/>
                <a:gd name="T19" fmla="*/ 597 h 657"/>
                <a:gd name="T20" fmla="*/ 643 w 719"/>
                <a:gd name="T21" fmla="*/ 88 h 657"/>
                <a:gd name="T22" fmla="*/ 610 w 719"/>
                <a:gd name="T23" fmla="*/ 48 h 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19" h="657">
                  <a:moveTo>
                    <a:pt x="610" y="48"/>
                  </a:moveTo>
                  <a:cubicBezTo>
                    <a:pt x="563" y="71"/>
                    <a:pt x="334" y="332"/>
                    <a:pt x="210" y="454"/>
                  </a:cubicBezTo>
                  <a:lnTo>
                    <a:pt x="115" y="359"/>
                  </a:lnTo>
                  <a:cubicBezTo>
                    <a:pt x="104" y="346"/>
                    <a:pt x="80" y="304"/>
                    <a:pt x="57" y="331"/>
                  </a:cubicBezTo>
                  <a:lnTo>
                    <a:pt x="22" y="382"/>
                  </a:lnTo>
                  <a:cubicBezTo>
                    <a:pt x="0" y="409"/>
                    <a:pt x="24" y="453"/>
                    <a:pt x="42" y="467"/>
                  </a:cubicBezTo>
                  <a:lnTo>
                    <a:pt x="195" y="644"/>
                  </a:lnTo>
                  <a:cubicBezTo>
                    <a:pt x="212" y="657"/>
                    <a:pt x="245" y="647"/>
                    <a:pt x="268" y="620"/>
                  </a:cubicBezTo>
                  <a:lnTo>
                    <a:pt x="287" y="597"/>
                  </a:lnTo>
                  <a:lnTo>
                    <a:pt x="287" y="597"/>
                  </a:lnTo>
                  <a:lnTo>
                    <a:pt x="643" y="88"/>
                  </a:lnTo>
                  <a:cubicBezTo>
                    <a:pt x="666" y="61"/>
                    <a:pt x="719" y="0"/>
                    <a:pt x="610" y="48"/>
                  </a:cubicBezTo>
                  <a:close/>
                </a:path>
              </a:pathLst>
            </a:custGeom>
            <a:solidFill>
              <a:schemeClr val="bg1"/>
            </a:solidFill>
            <a:ln>
              <a:noFill/>
            </a:ln>
          </p:spPr>
          <p:txBody>
            <a:bodyPr vert="horz" wrap="square" lIns="146078" tIns="73039" rIns="146078" bIns="73039" numCol="1" anchor="t" anchorCtr="0" compatLnSpc="1">
              <a:prstTxWarp prst="textNoShape">
                <a:avLst/>
              </a:prstTxWarp>
            </a:bodyPr>
            <a:lstStyle/>
            <a:p>
              <a:endParaRPr lang="en-US" sz="2876" dirty="0">
                <a:solidFill>
                  <a:srgbClr val="121617"/>
                </a:solidFill>
                <a:latin typeface="Montserrat" panose="00000500000000000000" pitchFamily="2" charset="0"/>
              </a:endParaRPr>
            </a:p>
          </p:txBody>
        </p:sp>
      </p:grpSp>
    </p:spTree>
    <p:extLst>
      <p:ext uri="{BB962C8B-B14F-4D97-AF65-F5344CB8AC3E}">
        <p14:creationId xmlns:p14="http://schemas.microsoft.com/office/powerpoint/2010/main" val="221612414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uadroTexto 7">
            <a:extLst>
              <a:ext uri="{FF2B5EF4-FFF2-40B4-BE49-F238E27FC236}">
                <a16:creationId xmlns:a16="http://schemas.microsoft.com/office/drawing/2014/main" id="{FE732EA8-40C0-4157-B0FD-F1E7F703F7C2}"/>
              </a:ext>
            </a:extLst>
          </p:cNvPr>
          <p:cNvSpPr txBox="1"/>
          <p:nvPr/>
        </p:nvSpPr>
        <p:spPr>
          <a:xfrm>
            <a:off x="365189" y="405301"/>
            <a:ext cx="5028007" cy="584775"/>
          </a:xfrm>
          <a:prstGeom prst="rect">
            <a:avLst/>
          </a:prstGeom>
          <a:noFill/>
        </p:spPr>
        <p:txBody>
          <a:bodyPr wrap="square">
            <a:spAutoFit/>
          </a:bodyPr>
          <a:lstStyle/>
          <a:p>
            <a:pPr lvl="0">
              <a:defRPr/>
            </a:pPr>
            <a:r>
              <a:rPr lang="es-MX" sz="3200" b="1" dirty="0">
                <a:solidFill>
                  <a:srgbClr val="313EC3"/>
                </a:solidFill>
                <a:latin typeface="Montserrat" panose="00000500000000000000" pitchFamily="2" charset="0"/>
              </a:rPr>
              <a:t>6. Marco Metodológico</a:t>
            </a:r>
            <a:endParaRPr kumimoji="0" lang="es-CO" sz="3200" b="1" i="0" u="none" strike="noStrike" kern="1200" cap="none" spc="0" normalizeH="0" baseline="0" noProof="0" dirty="0">
              <a:ln>
                <a:noFill/>
              </a:ln>
              <a:solidFill>
                <a:srgbClr val="313EC3"/>
              </a:solidFill>
              <a:effectLst/>
              <a:uLnTx/>
              <a:uFillTx/>
              <a:latin typeface="Montserrat" panose="00000500000000000000" pitchFamily="2" charset="0"/>
            </a:endParaRPr>
          </a:p>
        </p:txBody>
      </p:sp>
      <p:grpSp>
        <p:nvGrpSpPr>
          <p:cNvPr id="9" name="Grupo 8">
            <a:extLst>
              <a:ext uri="{FF2B5EF4-FFF2-40B4-BE49-F238E27FC236}">
                <a16:creationId xmlns:a16="http://schemas.microsoft.com/office/drawing/2014/main" id="{17680AC7-655E-4521-B3D3-0DCD673C3254}"/>
              </a:ext>
            </a:extLst>
          </p:cNvPr>
          <p:cNvGrpSpPr/>
          <p:nvPr/>
        </p:nvGrpSpPr>
        <p:grpSpPr>
          <a:xfrm>
            <a:off x="509811" y="1307797"/>
            <a:ext cx="451310" cy="451310"/>
            <a:chOff x="7218427" y="5042959"/>
            <a:chExt cx="590550" cy="590550"/>
          </a:xfrm>
        </p:grpSpPr>
        <p:sp>
          <p:nvSpPr>
            <p:cNvPr id="10" name="Oval 8">
              <a:extLst>
                <a:ext uri="{FF2B5EF4-FFF2-40B4-BE49-F238E27FC236}">
                  <a16:creationId xmlns:a16="http://schemas.microsoft.com/office/drawing/2014/main" id="{B46C553F-E758-4643-975C-94D2BDEA77EC}"/>
                </a:ext>
              </a:extLst>
            </p:cNvPr>
            <p:cNvSpPr/>
            <p:nvPr/>
          </p:nvSpPr>
          <p:spPr>
            <a:xfrm>
              <a:off x="7218427" y="5042959"/>
              <a:ext cx="590550" cy="590550"/>
            </a:xfrm>
            <a:prstGeom prst="ellipse">
              <a:avLst/>
            </a:prstGeom>
            <a:solidFill>
              <a:srgbClr val="0059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latin typeface="Montserrat" panose="00000500000000000000" pitchFamily="2" charset="0"/>
              </a:endParaRPr>
            </a:p>
          </p:txBody>
        </p:sp>
        <p:sp>
          <p:nvSpPr>
            <p:cNvPr id="11" name="Freeform 259">
              <a:extLst>
                <a:ext uri="{FF2B5EF4-FFF2-40B4-BE49-F238E27FC236}">
                  <a16:creationId xmlns:a16="http://schemas.microsoft.com/office/drawing/2014/main" id="{6AB7110F-4ADD-42B9-A456-F4D4390856D8}"/>
                </a:ext>
              </a:extLst>
            </p:cNvPr>
            <p:cNvSpPr>
              <a:spLocks/>
            </p:cNvSpPr>
            <p:nvPr/>
          </p:nvSpPr>
          <p:spPr bwMode="auto">
            <a:xfrm>
              <a:off x="7340512" y="5180214"/>
              <a:ext cx="346379" cy="316039"/>
            </a:xfrm>
            <a:custGeom>
              <a:avLst/>
              <a:gdLst>
                <a:gd name="T0" fmla="*/ 610 w 719"/>
                <a:gd name="T1" fmla="*/ 48 h 657"/>
                <a:gd name="T2" fmla="*/ 210 w 719"/>
                <a:gd name="T3" fmla="*/ 454 h 657"/>
                <a:gd name="T4" fmla="*/ 115 w 719"/>
                <a:gd name="T5" fmla="*/ 359 h 657"/>
                <a:gd name="T6" fmla="*/ 57 w 719"/>
                <a:gd name="T7" fmla="*/ 331 h 657"/>
                <a:gd name="T8" fmla="*/ 22 w 719"/>
                <a:gd name="T9" fmla="*/ 382 h 657"/>
                <a:gd name="T10" fmla="*/ 42 w 719"/>
                <a:gd name="T11" fmla="*/ 467 h 657"/>
                <a:gd name="T12" fmla="*/ 195 w 719"/>
                <a:gd name="T13" fmla="*/ 644 h 657"/>
                <a:gd name="T14" fmla="*/ 268 w 719"/>
                <a:gd name="T15" fmla="*/ 620 h 657"/>
                <a:gd name="T16" fmla="*/ 287 w 719"/>
                <a:gd name="T17" fmla="*/ 597 h 657"/>
                <a:gd name="T18" fmla="*/ 287 w 719"/>
                <a:gd name="T19" fmla="*/ 597 h 657"/>
                <a:gd name="T20" fmla="*/ 643 w 719"/>
                <a:gd name="T21" fmla="*/ 88 h 657"/>
                <a:gd name="T22" fmla="*/ 610 w 719"/>
                <a:gd name="T23" fmla="*/ 48 h 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19" h="657">
                  <a:moveTo>
                    <a:pt x="610" y="48"/>
                  </a:moveTo>
                  <a:cubicBezTo>
                    <a:pt x="563" y="71"/>
                    <a:pt x="334" y="332"/>
                    <a:pt x="210" y="454"/>
                  </a:cubicBezTo>
                  <a:lnTo>
                    <a:pt x="115" y="359"/>
                  </a:lnTo>
                  <a:cubicBezTo>
                    <a:pt x="104" y="346"/>
                    <a:pt x="80" y="304"/>
                    <a:pt x="57" y="331"/>
                  </a:cubicBezTo>
                  <a:lnTo>
                    <a:pt x="22" y="382"/>
                  </a:lnTo>
                  <a:cubicBezTo>
                    <a:pt x="0" y="409"/>
                    <a:pt x="24" y="453"/>
                    <a:pt x="42" y="467"/>
                  </a:cubicBezTo>
                  <a:lnTo>
                    <a:pt x="195" y="644"/>
                  </a:lnTo>
                  <a:cubicBezTo>
                    <a:pt x="212" y="657"/>
                    <a:pt x="245" y="647"/>
                    <a:pt x="268" y="620"/>
                  </a:cubicBezTo>
                  <a:lnTo>
                    <a:pt x="287" y="597"/>
                  </a:lnTo>
                  <a:lnTo>
                    <a:pt x="287" y="597"/>
                  </a:lnTo>
                  <a:lnTo>
                    <a:pt x="643" y="88"/>
                  </a:lnTo>
                  <a:cubicBezTo>
                    <a:pt x="666" y="61"/>
                    <a:pt x="719" y="0"/>
                    <a:pt x="610" y="48"/>
                  </a:cubicBezTo>
                  <a:close/>
                </a:path>
              </a:pathLst>
            </a:custGeom>
            <a:solidFill>
              <a:schemeClr val="bg1"/>
            </a:solidFill>
            <a:ln>
              <a:noFill/>
            </a:ln>
          </p:spPr>
          <p:txBody>
            <a:bodyPr vert="horz" wrap="square" lIns="146078" tIns="73039" rIns="146078" bIns="73039" numCol="1" anchor="t" anchorCtr="0" compatLnSpc="1">
              <a:prstTxWarp prst="textNoShape">
                <a:avLst/>
              </a:prstTxWarp>
            </a:bodyPr>
            <a:lstStyle/>
            <a:p>
              <a:endParaRPr lang="en-US" sz="2876" dirty="0">
                <a:solidFill>
                  <a:srgbClr val="121617"/>
                </a:solidFill>
                <a:latin typeface="Montserrat" panose="00000500000000000000" pitchFamily="2" charset="0"/>
              </a:endParaRPr>
            </a:p>
          </p:txBody>
        </p:sp>
      </p:grpSp>
      <mc:AlternateContent xmlns:mc="http://schemas.openxmlformats.org/markup-compatibility/2006">
        <mc:Choice xmlns:a14="http://schemas.microsoft.com/office/drawing/2010/main" Requires="a14">
          <p:sp>
            <p:nvSpPr>
              <p:cNvPr id="12" name="TextBox 9">
                <a:extLst>
                  <a:ext uri="{FF2B5EF4-FFF2-40B4-BE49-F238E27FC236}">
                    <a16:creationId xmlns:a16="http://schemas.microsoft.com/office/drawing/2014/main" id="{ED542D71-CE01-4796-96E0-5E29B559F926}"/>
                  </a:ext>
                </a:extLst>
              </p:cNvPr>
              <p:cNvSpPr txBox="1"/>
              <p:nvPr/>
            </p:nvSpPr>
            <p:spPr>
              <a:xfrm>
                <a:off x="1065717" y="1213306"/>
                <a:ext cx="10523172" cy="4830553"/>
              </a:xfrm>
              <a:prstGeom prst="rect">
                <a:avLst/>
              </a:prstGeom>
              <a:noFill/>
            </p:spPr>
            <p:txBody>
              <a:bodyPr wrap="square" rtlCol="0">
                <a:spAutoFit/>
              </a:bodyPr>
              <a:lstStyle/>
              <a:p>
                <a:r>
                  <a:rPr lang="es-ES" sz="2400" b="1" dirty="0">
                    <a:solidFill>
                      <a:srgbClr val="00599D"/>
                    </a:solidFill>
                    <a:latin typeface="Montserrat" panose="00000500000000000000" pitchFamily="2" charset="0"/>
                    <a:ea typeface="Source Sans Pro" panose="020B0503030403020204" pitchFamily="34" charset="0"/>
                  </a:rPr>
                  <a:t>Direcciones Aleatorias Específicas SAO (RSP-SAO).</a:t>
                </a:r>
              </a:p>
              <a:p>
                <a:endParaRPr lang="es-CO" dirty="0"/>
              </a:p>
              <a:p>
                <a:pPr fontAlgn="base"/>
                <a:r>
                  <a:rPr lang="es-MX" dirty="0">
                    <a:solidFill>
                      <a:schemeClr val="bg2">
                        <a:lumMod val="25000"/>
                      </a:schemeClr>
                    </a:solidFill>
                  </a:rPr>
                  <a:t>Una vez que se construye el conjunto </a:t>
                </a:r>
                <a14:m>
                  <m:oMath xmlns:m="http://schemas.openxmlformats.org/officeDocument/2006/math">
                    <m:sSubSup>
                      <m:sSubSupPr>
                        <m:ctrlPr>
                          <a:rPr lang="es-CO" i="1">
                            <a:solidFill>
                              <a:schemeClr val="bg2">
                                <a:lumMod val="25000"/>
                              </a:schemeClr>
                            </a:solidFill>
                          </a:rPr>
                        </m:ctrlPr>
                      </m:sSubSupPr>
                      <m:e>
                        <m:r>
                          <a:rPr lang="es-MX" i="1">
                            <a:solidFill>
                              <a:schemeClr val="bg2">
                                <a:lumMod val="25000"/>
                              </a:schemeClr>
                            </a:solidFill>
                          </a:rPr>
                          <m:t>𝑆</m:t>
                        </m:r>
                      </m:e>
                      <m:sub>
                        <m:r>
                          <a:rPr lang="es-MX" i="1">
                            <a:solidFill>
                              <a:schemeClr val="bg2">
                                <a:lumMod val="25000"/>
                              </a:schemeClr>
                            </a:solidFill>
                          </a:rPr>
                          <m:t>𝑝</m:t>
                        </m:r>
                      </m:sub>
                      <m:sup>
                        <m:r>
                          <a:rPr lang="es-MX" i="1">
                            <a:solidFill>
                              <a:schemeClr val="bg2">
                                <a:lumMod val="25000"/>
                              </a:schemeClr>
                            </a:solidFill>
                          </a:rPr>
                          <m:t>∗</m:t>
                        </m:r>
                      </m:sup>
                    </m:sSubSup>
                  </m:oMath>
                </a14:m>
                <a:r>
                  <a:rPr lang="es-MX" dirty="0">
                    <a:solidFill>
                      <a:schemeClr val="bg2">
                        <a:lumMod val="25000"/>
                      </a:schemeClr>
                    </a:solidFill>
                  </a:rPr>
                  <a:t>, se propone el siguiente procedimiento, denominado RSP-SAO, para la detección de valores atípicos multivariados: </a:t>
                </a:r>
              </a:p>
              <a:p>
                <a:pPr marL="342900" indent="-342900" fontAlgn="base">
                  <a:buFont typeface="+mj-lt"/>
                  <a:buAutoNum type="arabicPeriod"/>
                </a:pPr>
                <a:endParaRPr lang="es-CO" dirty="0">
                  <a:solidFill>
                    <a:schemeClr val="bg2">
                      <a:lumMod val="25000"/>
                    </a:schemeClr>
                  </a:solidFill>
                </a:endParaRPr>
              </a:p>
              <a:p>
                <a:pPr marL="342900" lvl="0" indent="-342900" fontAlgn="base">
                  <a:buFont typeface="+mj-lt"/>
                  <a:buAutoNum type="arabicPeriod"/>
                </a:pPr>
                <a:r>
                  <a:rPr lang="es-MX" dirty="0">
                    <a:solidFill>
                      <a:schemeClr val="bg2">
                        <a:lumMod val="25000"/>
                      </a:schemeClr>
                    </a:solidFill>
                  </a:rPr>
                  <a:t>Calcular la medida de atipicidad SDO* utilizando el estadístico </a:t>
                </a:r>
                <a14:m>
                  <m:oMath xmlns:m="http://schemas.openxmlformats.org/officeDocument/2006/math">
                    <m:sSub>
                      <m:sSubPr>
                        <m:ctrlPr>
                          <a:rPr lang="es-CO" i="1">
                            <a:solidFill>
                              <a:schemeClr val="bg2">
                                <a:lumMod val="25000"/>
                              </a:schemeClr>
                            </a:solidFill>
                          </a:rPr>
                        </m:ctrlPr>
                      </m:sSubPr>
                      <m:e>
                        <m:r>
                          <a:rPr lang="es-MX" i="1">
                            <a:solidFill>
                              <a:schemeClr val="bg2">
                                <a:lumMod val="25000"/>
                              </a:schemeClr>
                            </a:solidFill>
                          </a:rPr>
                          <m:t>𝒬</m:t>
                        </m:r>
                      </m:e>
                      <m:sub>
                        <m:r>
                          <a:rPr lang="es-MX" i="1">
                            <a:solidFill>
                              <a:schemeClr val="bg2">
                                <a:lumMod val="25000"/>
                              </a:schemeClr>
                            </a:solidFill>
                          </a:rPr>
                          <m:t>𝑛</m:t>
                        </m:r>
                      </m:sub>
                    </m:sSub>
                  </m:oMath>
                </a14:m>
                <a:r>
                  <a:rPr lang="es-MX" dirty="0">
                    <a:solidFill>
                      <a:schemeClr val="bg2">
                        <a:lumMod val="25000"/>
                      </a:schemeClr>
                    </a:solidFill>
                  </a:rPr>
                  <a:t> (Rousseeuw y Croux, 1993), en lugar de la MAD</a:t>
                </a:r>
                <a:r>
                  <a:rPr lang="es-CO" dirty="0">
                    <a:solidFill>
                      <a:schemeClr val="bg2">
                        <a:lumMod val="25000"/>
                      </a:schemeClr>
                    </a:solidFill>
                  </a:rPr>
                  <a:t>. </a:t>
                </a:r>
              </a:p>
              <a:p>
                <a:pPr lvl="4" fontAlgn="base"/>
                <a14:m>
                  <m:oMathPara xmlns:m="http://schemas.openxmlformats.org/officeDocument/2006/math">
                    <m:oMathParaPr>
                      <m:jc m:val="centerGroup"/>
                    </m:oMathParaPr>
                    <m:oMath xmlns:m="http://schemas.openxmlformats.org/officeDocument/2006/math">
                      <m:sSup>
                        <m:sSupPr>
                          <m:ctrlPr>
                            <a:rPr lang="es-CO" i="1">
                              <a:solidFill>
                                <a:schemeClr val="bg2">
                                  <a:lumMod val="25000"/>
                                </a:schemeClr>
                              </a:solidFill>
                            </a:rPr>
                          </m:ctrlPr>
                        </m:sSupPr>
                        <m:e>
                          <m:r>
                            <m:rPr>
                              <m:sty m:val="p"/>
                            </m:rPr>
                            <a:rPr lang="es-MX">
                              <a:solidFill>
                                <a:schemeClr val="bg2">
                                  <a:lumMod val="25000"/>
                                </a:schemeClr>
                              </a:solidFill>
                            </a:rPr>
                            <m:t>SDO</m:t>
                          </m:r>
                        </m:e>
                        <m:sup>
                          <m:r>
                            <a:rPr lang="es-MX" i="1">
                              <a:solidFill>
                                <a:schemeClr val="bg2">
                                  <a:lumMod val="25000"/>
                                </a:schemeClr>
                              </a:solidFill>
                            </a:rPr>
                            <m:t>∗</m:t>
                          </m:r>
                        </m:sup>
                      </m:sSup>
                      <m:d>
                        <m:dPr>
                          <m:ctrlPr>
                            <a:rPr lang="es-MX" i="1">
                              <a:solidFill>
                                <a:schemeClr val="bg2">
                                  <a:lumMod val="25000"/>
                                </a:schemeClr>
                              </a:solidFill>
                              <a:latin typeface="Cambria Math" panose="02040503050406030204" pitchFamily="18" charset="0"/>
                            </a:rPr>
                          </m:ctrlPr>
                        </m:dPr>
                        <m:e>
                          <m:sSub>
                            <m:sSubPr>
                              <m:ctrlPr>
                                <a:rPr lang="es-CO" i="1">
                                  <a:solidFill>
                                    <a:schemeClr val="bg2">
                                      <a:lumMod val="25000"/>
                                    </a:schemeClr>
                                  </a:solidFill>
                                </a:rPr>
                              </m:ctrlPr>
                            </m:sSubPr>
                            <m:e>
                              <m:r>
                                <m:rPr>
                                  <m:sty m:val="p"/>
                                </m:rPr>
                                <a:rPr lang="es-CO">
                                  <a:solidFill>
                                    <a:schemeClr val="bg2">
                                      <a:lumMod val="25000"/>
                                    </a:schemeClr>
                                  </a:solidFill>
                                </a:rPr>
                                <m:t>z</m:t>
                              </m:r>
                            </m:e>
                            <m:sub>
                              <m:r>
                                <a:rPr lang="es-CO" i="1">
                                  <a:solidFill>
                                    <a:schemeClr val="bg2">
                                      <a:lumMod val="25000"/>
                                    </a:schemeClr>
                                  </a:solidFill>
                                </a:rPr>
                                <m:t>𝑖</m:t>
                              </m:r>
                            </m:sub>
                          </m:sSub>
                          <m:r>
                            <a:rPr lang="es-MX">
                              <a:solidFill>
                                <a:schemeClr val="bg2">
                                  <a:lumMod val="25000"/>
                                </a:schemeClr>
                              </a:solidFill>
                            </a:rPr>
                            <m:t>,</m:t>
                          </m:r>
                          <m:r>
                            <a:rPr lang="es-CO" b="1" i="1">
                              <a:solidFill>
                                <a:schemeClr val="bg2">
                                  <a:lumMod val="25000"/>
                                </a:schemeClr>
                              </a:solidFill>
                            </a:rPr>
                            <m:t>𝐳</m:t>
                          </m:r>
                        </m:e>
                      </m:d>
                      <m:r>
                        <a:rPr lang="es-MX" i="1">
                          <a:solidFill>
                            <a:schemeClr val="bg2">
                              <a:lumMod val="25000"/>
                            </a:schemeClr>
                          </a:solidFill>
                        </a:rPr>
                        <m:t>= </m:t>
                      </m:r>
                      <m:limLow>
                        <m:limLowPr>
                          <m:ctrlPr>
                            <a:rPr lang="es-CO" i="1">
                              <a:solidFill>
                                <a:schemeClr val="bg2">
                                  <a:lumMod val="25000"/>
                                </a:schemeClr>
                              </a:solidFill>
                            </a:rPr>
                          </m:ctrlPr>
                        </m:limLowPr>
                        <m:e>
                          <m:r>
                            <m:rPr>
                              <m:sty m:val="p"/>
                            </m:rPr>
                            <a:rPr lang="es-MX">
                              <a:solidFill>
                                <a:schemeClr val="bg2">
                                  <a:lumMod val="25000"/>
                                </a:schemeClr>
                              </a:solidFill>
                            </a:rPr>
                            <m:t>max</m:t>
                          </m:r>
                        </m:e>
                        <m:lim>
                          <m:r>
                            <a:rPr lang="es-MX" i="1">
                              <a:solidFill>
                                <a:schemeClr val="bg2">
                                  <a:lumMod val="25000"/>
                                </a:schemeClr>
                              </a:solidFill>
                            </a:rPr>
                            <m:t>𝑎</m:t>
                          </m:r>
                          <m:r>
                            <a:rPr lang="es-MX" i="1">
                              <a:solidFill>
                                <a:schemeClr val="bg2">
                                  <a:lumMod val="25000"/>
                                </a:schemeClr>
                              </a:solidFill>
                            </a:rPr>
                            <m:t>∈</m:t>
                          </m:r>
                          <m:sSubSup>
                            <m:sSubSupPr>
                              <m:ctrlPr>
                                <a:rPr lang="es-CO" i="1">
                                  <a:solidFill>
                                    <a:schemeClr val="bg2">
                                      <a:lumMod val="25000"/>
                                    </a:schemeClr>
                                  </a:solidFill>
                                </a:rPr>
                              </m:ctrlPr>
                            </m:sSubSupPr>
                            <m:e>
                              <m:r>
                                <a:rPr lang="es-MX" i="1">
                                  <a:solidFill>
                                    <a:schemeClr val="bg2">
                                      <a:lumMod val="25000"/>
                                    </a:schemeClr>
                                  </a:solidFill>
                                </a:rPr>
                                <m:t>𝑆</m:t>
                              </m:r>
                            </m:e>
                            <m:sub>
                              <m:r>
                                <a:rPr lang="es-MX" i="1">
                                  <a:solidFill>
                                    <a:schemeClr val="bg2">
                                      <a:lumMod val="25000"/>
                                    </a:schemeClr>
                                  </a:solidFill>
                                </a:rPr>
                                <m:t>𝑝</m:t>
                              </m:r>
                            </m:sub>
                            <m:sup>
                              <m:r>
                                <a:rPr lang="es-MX" i="1">
                                  <a:solidFill>
                                    <a:schemeClr val="bg2">
                                      <a:lumMod val="25000"/>
                                    </a:schemeClr>
                                  </a:solidFill>
                                </a:rPr>
                                <m:t>∗</m:t>
                              </m:r>
                            </m:sup>
                          </m:sSubSup>
                        </m:lim>
                      </m:limLow>
                      <m:f>
                        <m:fPr>
                          <m:ctrlPr>
                            <a:rPr lang="es-CO" i="1">
                              <a:solidFill>
                                <a:schemeClr val="bg2">
                                  <a:lumMod val="25000"/>
                                </a:schemeClr>
                              </a:solidFill>
                            </a:rPr>
                          </m:ctrlPr>
                        </m:fPr>
                        <m:num>
                          <m:d>
                            <m:dPr>
                              <m:begChr m:val="|"/>
                              <m:endChr m:val="|"/>
                              <m:ctrlPr>
                                <a:rPr lang="es-CO" i="1">
                                  <a:solidFill>
                                    <a:schemeClr val="bg2">
                                      <a:lumMod val="25000"/>
                                    </a:schemeClr>
                                  </a:solidFill>
                                </a:rPr>
                              </m:ctrlPr>
                            </m:dPr>
                            <m:e>
                              <m:sSup>
                                <m:sSupPr>
                                  <m:ctrlPr>
                                    <a:rPr lang="es-CO" b="1" i="1">
                                      <a:solidFill>
                                        <a:schemeClr val="bg2">
                                          <a:lumMod val="25000"/>
                                        </a:schemeClr>
                                      </a:solidFill>
                                    </a:rPr>
                                  </m:ctrlPr>
                                </m:sSupPr>
                                <m:e>
                                  <m:r>
                                    <a:rPr lang="es-CO" b="1" i="1">
                                      <a:solidFill>
                                        <a:schemeClr val="bg2">
                                          <a:lumMod val="25000"/>
                                        </a:schemeClr>
                                      </a:solidFill>
                                    </a:rPr>
                                    <m:t>𝐚</m:t>
                                  </m:r>
                                </m:e>
                                <m:sup>
                                  <m:r>
                                    <a:rPr lang="es-CO" b="1" i="1">
                                      <a:solidFill>
                                        <a:schemeClr val="bg2">
                                          <a:lumMod val="25000"/>
                                        </a:schemeClr>
                                      </a:solidFill>
                                    </a:rPr>
                                    <m:t>′</m:t>
                                  </m:r>
                                </m:sup>
                              </m:sSup>
                              <m:sSub>
                                <m:sSubPr>
                                  <m:ctrlPr>
                                    <a:rPr lang="es-CO" i="1">
                                      <a:solidFill>
                                        <a:schemeClr val="bg2">
                                          <a:lumMod val="25000"/>
                                        </a:schemeClr>
                                      </a:solidFill>
                                    </a:rPr>
                                  </m:ctrlPr>
                                </m:sSubPr>
                                <m:e>
                                  <m:r>
                                    <m:rPr>
                                      <m:sty m:val="p"/>
                                    </m:rPr>
                                    <a:rPr lang="es-CO">
                                      <a:solidFill>
                                        <a:schemeClr val="bg2">
                                          <a:lumMod val="25000"/>
                                        </a:schemeClr>
                                      </a:solidFill>
                                    </a:rPr>
                                    <m:t>z</m:t>
                                  </m:r>
                                </m:e>
                                <m:sub>
                                  <m:r>
                                    <a:rPr lang="es-CO" i="1">
                                      <a:solidFill>
                                        <a:schemeClr val="bg2">
                                          <a:lumMod val="25000"/>
                                        </a:schemeClr>
                                      </a:solidFill>
                                    </a:rPr>
                                    <m:t>𝑖</m:t>
                                  </m:r>
                                </m:sub>
                              </m:sSub>
                              <m:r>
                                <a:rPr lang="es-CO" i="1">
                                  <a:solidFill>
                                    <a:schemeClr val="bg2">
                                      <a:lumMod val="25000"/>
                                    </a:schemeClr>
                                  </a:solidFill>
                                </a:rPr>
                                <m:t>−</m:t>
                              </m:r>
                              <m:r>
                                <a:rPr lang="es-MX" i="1">
                                  <a:solidFill>
                                    <a:schemeClr val="bg2">
                                      <a:lumMod val="25000"/>
                                    </a:schemeClr>
                                  </a:solidFill>
                                </a:rPr>
                                <m:t>𝑚𝑒𝑑</m:t>
                              </m:r>
                              <m:d>
                                <m:dPr>
                                  <m:ctrlPr>
                                    <a:rPr lang="es-MX" i="1">
                                      <a:solidFill>
                                        <a:schemeClr val="bg2">
                                          <a:lumMod val="25000"/>
                                        </a:schemeClr>
                                      </a:solidFill>
                                      <a:latin typeface="Cambria Math" panose="02040503050406030204" pitchFamily="18" charset="0"/>
                                    </a:rPr>
                                  </m:ctrlPr>
                                </m:dPr>
                                <m:e>
                                  <m:sSup>
                                    <m:sSupPr>
                                      <m:ctrlPr>
                                        <a:rPr lang="es-CO" b="1" i="1">
                                          <a:solidFill>
                                            <a:schemeClr val="bg2">
                                              <a:lumMod val="25000"/>
                                            </a:schemeClr>
                                          </a:solidFill>
                                        </a:rPr>
                                      </m:ctrlPr>
                                    </m:sSupPr>
                                    <m:e>
                                      <m:r>
                                        <a:rPr lang="es-CO" b="1" i="1">
                                          <a:solidFill>
                                            <a:schemeClr val="bg2">
                                              <a:lumMod val="25000"/>
                                            </a:schemeClr>
                                          </a:solidFill>
                                        </a:rPr>
                                        <m:t>𝐚</m:t>
                                      </m:r>
                                    </m:e>
                                    <m:sup>
                                      <m:r>
                                        <a:rPr lang="es-CO" b="1" i="1">
                                          <a:solidFill>
                                            <a:schemeClr val="bg2">
                                              <a:lumMod val="25000"/>
                                            </a:schemeClr>
                                          </a:solidFill>
                                        </a:rPr>
                                        <m:t>′</m:t>
                                      </m:r>
                                    </m:sup>
                                  </m:sSup>
                                  <m:r>
                                    <a:rPr lang="es-CO" b="1" i="1">
                                      <a:solidFill>
                                        <a:schemeClr val="bg2">
                                          <a:lumMod val="25000"/>
                                        </a:schemeClr>
                                      </a:solidFill>
                                    </a:rPr>
                                    <m:t>𝐳</m:t>
                                  </m:r>
                                </m:e>
                              </m:d>
                            </m:e>
                          </m:d>
                        </m:num>
                        <m:den>
                          <m:sSub>
                            <m:sSubPr>
                              <m:ctrlPr>
                                <a:rPr lang="es-CO" i="1">
                                  <a:solidFill>
                                    <a:schemeClr val="bg2">
                                      <a:lumMod val="25000"/>
                                    </a:schemeClr>
                                  </a:solidFill>
                                </a:rPr>
                              </m:ctrlPr>
                            </m:sSubPr>
                            <m:e>
                              <m:r>
                                <a:rPr lang="es-MX" i="1">
                                  <a:solidFill>
                                    <a:schemeClr val="bg2">
                                      <a:lumMod val="25000"/>
                                    </a:schemeClr>
                                  </a:solidFill>
                                </a:rPr>
                                <m:t>𝒬</m:t>
                              </m:r>
                            </m:e>
                            <m:sub>
                              <m:r>
                                <a:rPr lang="es-MX" i="1">
                                  <a:solidFill>
                                    <a:schemeClr val="bg2">
                                      <a:lumMod val="25000"/>
                                    </a:schemeClr>
                                  </a:solidFill>
                                </a:rPr>
                                <m:t>𝑛</m:t>
                              </m:r>
                            </m:sub>
                          </m:sSub>
                          <m:d>
                            <m:dPr>
                              <m:ctrlPr>
                                <a:rPr lang="es-MX" i="1">
                                  <a:solidFill>
                                    <a:schemeClr val="bg2">
                                      <a:lumMod val="25000"/>
                                    </a:schemeClr>
                                  </a:solidFill>
                                  <a:latin typeface="Cambria Math" panose="02040503050406030204" pitchFamily="18" charset="0"/>
                                </a:rPr>
                              </m:ctrlPr>
                            </m:dPr>
                            <m:e>
                              <m:sSup>
                                <m:sSupPr>
                                  <m:ctrlPr>
                                    <a:rPr lang="es-CO" b="1" i="1">
                                      <a:solidFill>
                                        <a:schemeClr val="bg2">
                                          <a:lumMod val="25000"/>
                                        </a:schemeClr>
                                      </a:solidFill>
                                    </a:rPr>
                                  </m:ctrlPr>
                                </m:sSupPr>
                                <m:e>
                                  <m:r>
                                    <a:rPr lang="es-CO" b="1" i="1">
                                      <a:solidFill>
                                        <a:schemeClr val="bg2">
                                          <a:lumMod val="25000"/>
                                        </a:schemeClr>
                                      </a:solidFill>
                                    </a:rPr>
                                    <m:t>𝐚</m:t>
                                  </m:r>
                                </m:e>
                                <m:sup>
                                  <m:r>
                                    <a:rPr lang="es-CO" b="1" i="1">
                                      <a:solidFill>
                                        <a:schemeClr val="bg2">
                                          <a:lumMod val="25000"/>
                                        </a:schemeClr>
                                      </a:solidFill>
                                    </a:rPr>
                                    <m:t>′</m:t>
                                  </m:r>
                                </m:sup>
                              </m:sSup>
                              <m:r>
                                <a:rPr lang="es-CO" b="1" i="1">
                                  <a:solidFill>
                                    <a:schemeClr val="bg2">
                                      <a:lumMod val="25000"/>
                                    </a:schemeClr>
                                  </a:solidFill>
                                </a:rPr>
                                <m:t>𝐳</m:t>
                              </m:r>
                            </m:e>
                          </m:d>
                        </m:den>
                      </m:f>
                    </m:oMath>
                  </m:oMathPara>
                </a14:m>
                <a:endParaRPr lang="es-ES" dirty="0">
                  <a:solidFill>
                    <a:schemeClr val="bg2">
                      <a:lumMod val="25000"/>
                    </a:schemeClr>
                  </a:solidFill>
                </a:endParaRPr>
              </a:p>
              <a:p>
                <a:pPr lvl="4" fontAlgn="base"/>
                <a:endParaRPr lang="es-ES" dirty="0">
                  <a:solidFill>
                    <a:schemeClr val="bg2">
                      <a:lumMod val="25000"/>
                    </a:schemeClr>
                  </a:solidFill>
                </a:endParaRPr>
              </a:p>
              <a:p>
                <a:pPr marL="342900" indent="-342900" fontAlgn="base">
                  <a:buFont typeface="+mj-lt"/>
                  <a:buAutoNum type="arabicPeriod"/>
                </a:pPr>
                <a:r>
                  <a:rPr lang="es-MX" dirty="0">
                    <a:solidFill>
                      <a:schemeClr val="bg2">
                        <a:lumMod val="25000"/>
                      </a:schemeClr>
                    </a:solidFill>
                  </a:rPr>
                  <a:t>Tomar las medidas centrales o más profundas de atipicidad como </a:t>
                </a:r>
                <a14:m>
                  <m:oMath xmlns:m="http://schemas.openxmlformats.org/officeDocument/2006/math">
                    <m:sSub>
                      <m:sSubPr>
                        <m:ctrlPr>
                          <a:rPr lang="es-CO" i="1">
                            <a:solidFill>
                              <a:schemeClr val="bg2">
                                <a:lumMod val="25000"/>
                              </a:schemeClr>
                            </a:solidFill>
                          </a:rPr>
                        </m:ctrlPr>
                      </m:sSubPr>
                      <m:e>
                        <m:r>
                          <m:rPr>
                            <m:sty m:val="p"/>
                          </m:rPr>
                          <a:rPr lang="es-MX">
                            <a:solidFill>
                              <a:schemeClr val="bg2">
                                <a:lumMod val="25000"/>
                              </a:schemeClr>
                            </a:solidFill>
                          </a:rPr>
                          <m:t>SDO</m:t>
                        </m:r>
                      </m:e>
                      <m:sub>
                        <m:r>
                          <a:rPr lang="es-MX" i="1">
                            <a:solidFill>
                              <a:schemeClr val="bg2">
                                <a:lumMod val="25000"/>
                              </a:schemeClr>
                            </a:solidFill>
                          </a:rPr>
                          <m:t>𝑑</m:t>
                        </m:r>
                      </m:sub>
                    </m:sSub>
                    <m:r>
                      <a:rPr lang="es-MX" i="1">
                        <a:solidFill>
                          <a:schemeClr val="bg2">
                            <a:lumMod val="25000"/>
                          </a:schemeClr>
                        </a:solidFill>
                      </a:rPr>
                      <m:t>=</m:t>
                    </m:r>
                    <m:d>
                      <m:dPr>
                        <m:begChr m:val="{"/>
                        <m:endChr m:val="}"/>
                        <m:ctrlPr>
                          <a:rPr lang="es-CO" i="1">
                            <a:solidFill>
                              <a:schemeClr val="bg2">
                                <a:lumMod val="25000"/>
                              </a:schemeClr>
                            </a:solidFill>
                          </a:rPr>
                        </m:ctrlPr>
                      </m:dPr>
                      <m:e>
                        <m:sSubSup>
                          <m:sSubSupPr>
                            <m:ctrlPr>
                              <a:rPr lang="es-CO" i="1">
                                <a:solidFill>
                                  <a:schemeClr val="bg2">
                                    <a:lumMod val="25000"/>
                                  </a:schemeClr>
                                </a:solidFill>
                              </a:rPr>
                            </m:ctrlPr>
                          </m:sSubSupPr>
                          <m:e>
                            <m:r>
                              <m:rPr>
                                <m:sty m:val="p"/>
                              </m:rPr>
                              <a:rPr lang="es-MX">
                                <a:solidFill>
                                  <a:schemeClr val="bg2">
                                    <a:lumMod val="25000"/>
                                  </a:schemeClr>
                                </a:solidFill>
                              </a:rPr>
                              <m:t>SDO</m:t>
                            </m:r>
                          </m:e>
                          <m:sub>
                            <m:d>
                              <m:dPr>
                                <m:begChr m:val="["/>
                                <m:endChr m:val="]"/>
                                <m:ctrlPr>
                                  <a:rPr lang="es-CO" i="1">
                                    <a:solidFill>
                                      <a:schemeClr val="bg2">
                                        <a:lumMod val="25000"/>
                                      </a:schemeClr>
                                    </a:solidFill>
                                  </a:rPr>
                                </m:ctrlPr>
                              </m:dPr>
                              <m:e>
                                <m:r>
                                  <a:rPr lang="es-CO" i="1">
                                    <a:solidFill>
                                      <a:schemeClr val="bg2">
                                        <a:lumMod val="25000"/>
                                      </a:schemeClr>
                                    </a:solidFill>
                                  </a:rPr>
                                  <m:t>1</m:t>
                                </m:r>
                              </m:e>
                            </m:d>
                          </m:sub>
                          <m:sup>
                            <m:r>
                              <a:rPr lang="es-CO" i="1">
                                <a:solidFill>
                                  <a:schemeClr val="bg2">
                                    <a:lumMod val="25000"/>
                                  </a:schemeClr>
                                </a:solidFill>
                              </a:rPr>
                              <m:t>∗</m:t>
                            </m:r>
                          </m:sup>
                        </m:sSubSup>
                        <m:r>
                          <a:rPr lang="es-CO" i="1">
                            <a:solidFill>
                              <a:schemeClr val="bg2">
                                <a:lumMod val="25000"/>
                              </a:schemeClr>
                            </a:solidFill>
                          </a:rPr>
                          <m:t>,…,</m:t>
                        </m:r>
                        <m:sSubSup>
                          <m:sSubSupPr>
                            <m:ctrlPr>
                              <a:rPr lang="es-CO" i="1">
                                <a:solidFill>
                                  <a:schemeClr val="bg2">
                                    <a:lumMod val="25000"/>
                                  </a:schemeClr>
                                </a:solidFill>
                              </a:rPr>
                            </m:ctrlPr>
                          </m:sSubSupPr>
                          <m:e>
                            <m:r>
                              <m:rPr>
                                <m:sty m:val="p"/>
                              </m:rPr>
                              <a:rPr lang="es-MX">
                                <a:solidFill>
                                  <a:schemeClr val="bg2">
                                    <a:lumMod val="25000"/>
                                  </a:schemeClr>
                                </a:solidFill>
                              </a:rPr>
                              <m:t>SDO</m:t>
                            </m:r>
                          </m:e>
                          <m:sub>
                            <m:d>
                              <m:dPr>
                                <m:begChr m:val="["/>
                                <m:endChr m:val="]"/>
                                <m:ctrlPr>
                                  <a:rPr lang="es-CO" i="1">
                                    <a:solidFill>
                                      <a:schemeClr val="bg2">
                                        <a:lumMod val="25000"/>
                                      </a:schemeClr>
                                    </a:solidFill>
                                  </a:rPr>
                                </m:ctrlPr>
                              </m:dPr>
                              <m:e>
                                <m:r>
                                  <a:rPr lang="es-CO" i="1">
                                    <a:solidFill>
                                      <a:schemeClr val="bg2">
                                        <a:lumMod val="25000"/>
                                      </a:schemeClr>
                                    </a:solidFill>
                                  </a:rPr>
                                  <m:t>3</m:t>
                                </m:r>
                                <m:r>
                                  <a:rPr lang="es-CO" i="1">
                                    <a:solidFill>
                                      <a:schemeClr val="bg2">
                                        <a:lumMod val="25000"/>
                                      </a:schemeClr>
                                    </a:solidFill>
                                  </a:rPr>
                                  <m:t>𝑛</m:t>
                                </m:r>
                                <m:r>
                                  <a:rPr lang="es-CO" i="1">
                                    <a:solidFill>
                                      <a:schemeClr val="bg2">
                                        <a:lumMod val="25000"/>
                                      </a:schemeClr>
                                    </a:solidFill>
                                  </a:rPr>
                                  <m:t>/5</m:t>
                                </m:r>
                              </m:e>
                            </m:d>
                          </m:sub>
                          <m:sup>
                            <m:r>
                              <a:rPr lang="es-CO" i="1">
                                <a:solidFill>
                                  <a:schemeClr val="bg2">
                                    <a:lumMod val="25000"/>
                                  </a:schemeClr>
                                </a:solidFill>
                              </a:rPr>
                              <m:t>∗</m:t>
                            </m:r>
                          </m:sup>
                        </m:sSubSup>
                      </m:e>
                    </m:d>
                  </m:oMath>
                </a14:m>
                <a:r>
                  <a:rPr lang="es-CO" dirty="0">
                    <a:solidFill>
                      <a:schemeClr val="bg2">
                        <a:lumMod val="25000"/>
                      </a:schemeClr>
                    </a:solidFill>
                  </a:rPr>
                  <a:t>.</a:t>
                </a:r>
              </a:p>
              <a:p>
                <a:pPr marL="342900" indent="-342900" fontAlgn="base">
                  <a:buFont typeface="+mj-lt"/>
                  <a:buAutoNum type="arabicPeriod"/>
                </a:pPr>
                <a:endParaRPr lang="es-CO" dirty="0">
                  <a:solidFill>
                    <a:schemeClr val="bg2">
                      <a:lumMod val="25000"/>
                    </a:schemeClr>
                  </a:solidFill>
                </a:endParaRPr>
              </a:p>
              <a:p>
                <a:pPr marL="342900" lvl="0" indent="-342900" fontAlgn="base">
                  <a:buFont typeface="+mj-lt"/>
                  <a:buAutoNum type="arabicPeriod"/>
                </a:pPr>
                <a:r>
                  <a:rPr lang="es-CO" dirty="0">
                    <a:solidFill>
                      <a:schemeClr val="bg2">
                        <a:lumMod val="25000"/>
                      </a:schemeClr>
                    </a:solidFill>
                  </a:rPr>
                  <a:t>Si </a:t>
                </a:r>
                <a14:m>
                  <m:oMath xmlns:m="http://schemas.openxmlformats.org/officeDocument/2006/math">
                    <m:sSup>
                      <m:sSupPr>
                        <m:ctrlPr>
                          <a:rPr lang="es-CO" i="1">
                            <a:solidFill>
                              <a:schemeClr val="bg2">
                                <a:lumMod val="25000"/>
                              </a:schemeClr>
                            </a:solidFill>
                          </a:rPr>
                        </m:ctrlPr>
                      </m:sSupPr>
                      <m:e>
                        <m:r>
                          <m:rPr>
                            <m:sty m:val="p"/>
                          </m:rPr>
                          <a:rPr lang="es-MX">
                            <a:solidFill>
                              <a:schemeClr val="bg2">
                                <a:lumMod val="25000"/>
                              </a:schemeClr>
                            </a:solidFill>
                          </a:rPr>
                          <m:t>SDO</m:t>
                        </m:r>
                      </m:e>
                      <m:sup>
                        <m:r>
                          <a:rPr lang="es-MX" i="1">
                            <a:solidFill>
                              <a:schemeClr val="bg2">
                                <a:lumMod val="25000"/>
                              </a:schemeClr>
                            </a:solidFill>
                          </a:rPr>
                          <m:t>∗</m:t>
                        </m:r>
                      </m:sup>
                    </m:sSup>
                    <m:d>
                      <m:dPr>
                        <m:ctrlPr>
                          <a:rPr lang="es-CO" i="1">
                            <a:solidFill>
                              <a:schemeClr val="bg2">
                                <a:lumMod val="25000"/>
                              </a:schemeClr>
                            </a:solidFill>
                          </a:rPr>
                        </m:ctrlPr>
                      </m:dPr>
                      <m:e>
                        <m:sSub>
                          <m:sSubPr>
                            <m:ctrlPr>
                              <a:rPr lang="es-CO" i="1">
                                <a:solidFill>
                                  <a:schemeClr val="bg2">
                                    <a:lumMod val="25000"/>
                                  </a:schemeClr>
                                </a:solidFill>
                              </a:rPr>
                            </m:ctrlPr>
                          </m:sSubPr>
                          <m:e>
                            <m:r>
                              <m:rPr>
                                <m:sty m:val="p"/>
                              </m:rPr>
                              <a:rPr lang="es-CO">
                                <a:solidFill>
                                  <a:schemeClr val="bg2">
                                    <a:lumMod val="25000"/>
                                  </a:schemeClr>
                                </a:solidFill>
                              </a:rPr>
                              <m:t>x</m:t>
                            </m:r>
                          </m:e>
                          <m:sub>
                            <m:r>
                              <a:rPr lang="es-CO" i="1">
                                <a:solidFill>
                                  <a:schemeClr val="bg2">
                                    <a:lumMod val="25000"/>
                                  </a:schemeClr>
                                </a:solidFill>
                              </a:rPr>
                              <m:t>𝑖</m:t>
                            </m:r>
                          </m:sub>
                        </m:sSub>
                      </m:e>
                    </m:d>
                    <m:r>
                      <a:rPr lang="es-MX" i="1">
                        <a:solidFill>
                          <a:schemeClr val="bg2">
                            <a:lumMod val="25000"/>
                          </a:schemeClr>
                        </a:solidFill>
                      </a:rPr>
                      <m:t>&gt; </m:t>
                    </m:r>
                    <m:sSub>
                      <m:sSubPr>
                        <m:ctrlPr>
                          <a:rPr lang="es-CO" i="1">
                            <a:solidFill>
                              <a:schemeClr val="bg2">
                                <a:lumMod val="25000"/>
                              </a:schemeClr>
                            </a:solidFill>
                          </a:rPr>
                        </m:ctrlPr>
                      </m:sSubPr>
                      <m:e>
                        <m:r>
                          <a:rPr lang="es-MX" i="1">
                            <a:solidFill>
                              <a:schemeClr val="bg2">
                                <a:lumMod val="25000"/>
                              </a:schemeClr>
                            </a:solidFill>
                          </a:rPr>
                          <m:t>𝒬</m:t>
                        </m:r>
                      </m:e>
                      <m:sub>
                        <m:r>
                          <a:rPr lang="es-MX" i="1">
                            <a:solidFill>
                              <a:schemeClr val="bg2">
                                <a:lumMod val="25000"/>
                              </a:schemeClr>
                            </a:solidFill>
                          </a:rPr>
                          <m:t>3</m:t>
                        </m:r>
                      </m:sub>
                    </m:sSub>
                    <m:d>
                      <m:dPr>
                        <m:ctrlPr>
                          <a:rPr lang="es-CO" i="1">
                            <a:solidFill>
                              <a:schemeClr val="bg2">
                                <a:lumMod val="25000"/>
                              </a:schemeClr>
                            </a:solidFill>
                          </a:rPr>
                        </m:ctrlPr>
                      </m:dPr>
                      <m:e>
                        <m:sSub>
                          <m:sSubPr>
                            <m:ctrlPr>
                              <a:rPr lang="es-CO" i="1">
                                <a:solidFill>
                                  <a:schemeClr val="bg2">
                                    <a:lumMod val="25000"/>
                                  </a:schemeClr>
                                </a:solidFill>
                              </a:rPr>
                            </m:ctrlPr>
                          </m:sSubPr>
                          <m:e>
                            <m:r>
                              <m:rPr>
                                <m:sty m:val="p"/>
                              </m:rPr>
                              <a:rPr lang="es-MX">
                                <a:solidFill>
                                  <a:schemeClr val="bg2">
                                    <a:lumMod val="25000"/>
                                  </a:schemeClr>
                                </a:solidFill>
                              </a:rPr>
                              <m:t>SDO</m:t>
                            </m:r>
                          </m:e>
                          <m:sub>
                            <m:r>
                              <a:rPr lang="es-MX" i="1">
                                <a:solidFill>
                                  <a:schemeClr val="bg2">
                                    <a:lumMod val="25000"/>
                                  </a:schemeClr>
                                </a:solidFill>
                              </a:rPr>
                              <m:t>𝑑</m:t>
                            </m:r>
                          </m:sub>
                        </m:sSub>
                      </m:e>
                    </m:d>
                    <m:r>
                      <a:rPr lang="es-MX" i="1">
                        <a:solidFill>
                          <a:schemeClr val="bg2">
                            <a:lumMod val="25000"/>
                          </a:schemeClr>
                        </a:solidFill>
                      </a:rPr>
                      <m:t>+1.5</m:t>
                    </m:r>
                    <m:sSup>
                      <m:sSupPr>
                        <m:ctrlPr>
                          <a:rPr lang="es-CO" i="1">
                            <a:solidFill>
                              <a:schemeClr val="bg2">
                                <a:lumMod val="25000"/>
                              </a:schemeClr>
                            </a:solidFill>
                          </a:rPr>
                        </m:ctrlPr>
                      </m:sSupPr>
                      <m:e>
                        <m:r>
                          <a:rPr lang="es-MX" i="1">
                            <a:solidFill>
                              <a:schemeClr val="bg2">
                                <a:lumMod val="25000"/>
                              </a:schemeClr>
                            </a:solidFill>
                          </a:rPr>
                          <m:t>𝑒</m:t>
                        </m:r>
                      </m:e>
                      <m:sup>
                        <m:r>
                          <a:rPr lang="es-MX" i="1">
                            <a:solidFill>
                              <a:schemeClr val="bg2">
                                <a:lumMod val="25000"/>
                              </a:schemeClr>
                            </a:solidFill>
                          </a:rPr>
                          <m:t>3</m:t>
                        </m:r>
                        <m:r>
                          <a:rPr lang="es-MX" i="1">
                            <a:solidFill>
                              <a:schemeClr val="bg2">
                                <a:lumMod val="25000"/>
                              </a:schemeClr>
                            </a:solidFill>
                          </a:rPr>
                          <m:t>𝑀𝐶</m:t>
                        </m:r>
                        <m:r>
                          <a:rPr lang="es-MX" i="1">
                            <a:solidFill>
                              <a:schemeClr val="bg2">
                                <a:lumMod val="25000"/>
                              </a:schemeClr>
                            </a:solidFill>
                          </a:rPr>
                          <m:t>(</m:t>
                        </m:r>
                        <m:sSub>
                          <m:sSubPr>
                            <m:ctrlPr>
                              <a:rPr lang="es-CO" i="1">
                                <a:solidFill>
                                  <a:schemeClr val="bg2">
                                    <a:lumMod val="25000"/>
                                  </a:schemeClr>
                                </a:solidFill>
                              </a:rPr>
                            </m:ctrlPr>
                          </m:sSubPr>
                          <m:e>
                            <m:r>
                              <m:rPr>
                                <m:sty m:val="p"/>
                              </m:rPr>
                              <a:rPr lang="es-MX">
                                <a:solidFill>
                                  <a:schemeClr val="bg2">
                                    <a:lumMod val="25000"/>
                                  </a:schemeClr>
                                </a:solidFill>
                              </a:rPr>
                              <m:t>SDO</m:t>
                            </m:r>
                          </m:e>
                          <m:sub>
                            <m:r>
                              <a:rPr lang="es-MX" i="1">
                                <a:solidFill>
                                  <a:schemeClr val="bg2">
                                    <a:lumMod val="25000"/>
                                  </a:schemeClr>
                                </a:solidFill>
                              </a:rPr>
                              <m:t>𝑑</m:t>
                            </m:r>
                          </m:sub>
                        </m:sSub>
                        <m:r>
                          <a:rPr lang="es-MX" i="1">
                            <a:solidFill>
                              <a:schemeClr val="bg2">
                                <a:lumMod val="25000"/>
                              </a:schemeClr>
                            </a:solidFill>
                          </a:rPr>
                          <m:t>)</m:t>
                        </m:r>
                      </m:sup>
                    </m:sSup>
                    <m:r>
                      <a:rPr lang="es-MX" i="1">
                        <a:solidFill>
                          <a:schemeClr val="bg2">
                            <a:lumMod val="25000"/>
                          </a:schemeClr>
                        </a:solidFill>
                      </a:rPr>
                      <m:t> </m:t>
                    </m:r>
                    <m:r>
                      <a:rPr lang="es-MX" i="1">
                        <a:solidFill>
                          <a:schemeClr val="bg2">
                            <a:lumMod val="25000"/>
                          </a:schemeClr>
                        </a:solidFill>
                      </a:rPr>
                      <m:t>𝐼𝑄𝑅</m:t>
                    </m:r>
                    <m:r>
                      <a:rPr lang="es-MX" i="1">
                        <a:solidFill>
                          <a:schemeClr val="bg2">
                            <a:lumMod val="25000"/>
                          </a:schemeClr>
                        </a:solidFill>
                      </a:rPr>
                      <m:t>(</m:t>
                    </m:r>
                    <m:sSub>
                      <m:sSubPr>
                        <m:ctrlPr>
                          <a:rPr lang="es-CO" i="1">
                            <a:solidFill>
                              <a:schemeClr val="bg2">
                                <a:lumMod val="25000"/>
                              </a:schemeClr>
                            </a:solidFill>
                          </a:rPr>
                        </m:ctrlPr>
                      </m:sSubPr>
                      <m:e>
                        <m:r>
                          <m:rPr>
                            <m:sty m:val="p"/>
                          </m:rPr>
                          <a:rPr lang="es-MX">
                            <a:solidFill>
                              <a:schemeClr val="bg2">
                                <a:lumMod val="25000"/>
                              </a:schemeClr>
                            </a:solidFill>
                          </a:rPr>
                          <m:t>SDO</m:t>
                        </m:r>
                      </m:e>
                      <m:sub>
                        <m:r>
                          <a:rPr lang="es-MX" i="1">
                            <a:solidFill>
                              <a:schemeClr val="bg2">
                                <a:lumMod val="25000"/>
                              </a:schemeClr>
                            </a:solidFill>
                          </a:rPr>
                          <m:t>𝑑</m:t>
                        </m:r>
                      </m:sub>
                    </m:sSub>
                    <m:r>
                      <a:rPr lang="es-MX" i="1">
                        <a:solidFill>
                          <a:schemeClr val="bg2">
                            <a:lumMod val="25000"/>
                          </a:schemeClr>
                        </a:solidFill>
                      </a:rPr>
                      <m:t>)</m:t>
                    </m:r>
                  </m:oMath>
                </a14:m>
                <a:r>
                  <a:rPr lang="es-MX" dirty="0">
                    <a:solidFill>
                      <a:schemeClr val="bg2">
                        <a:lumMod val="25000"/>
                      </a:schemeClr>
                    </a:solidFill>
                  </a:rPr>
                  <a:t> </a:t>
                </a:r>
                <a:r>
                  <a:rPr lang="es-CO" dirty="0">
                    <a:solidFill>
                      <a:schemeClr val="bg2">
                        <a:lumMod val="25000"/>
                      </a:schemeClr>
                    </a:solidFill>
                  </a:rPr>
                  <a:t>el individuo </a:t>
                </a:r>
                <a14:m>
                  <m:oMath xmlns:m="http://schemas.openxmlformats.org/officeDocument/2006/math">
                    <m:sSub>
                      <m:sSubPr>
                        <m:ctrlPr>
                          <a:rPr lang="es-CO" i="1">
                            <a:solidFill>
                              <a:schemeClr val="bg2">
                                <a:lumMod val="25000"/>
                              </a:schemeClr>
                            </a:solidFill>
                          </a:rPr>
                        </m:ctrlPr>
                      </m:sSubPr>
                      <m:e>
                        <m:r>
                          <m:rPr>
                            <m:sty m:val="p"/>
                          </m:rPr>
                          <a:rPr lang="es-CO">
                            <a:solidFill>
                              <a:schemeClr val="bg2">
                                <a:lumMod val="25000"/>
                              </a:schemeClr>
                            </a:solidFill>
                          </a:rPr>
                          <m:t>z</m:t>
                        </m:r>
                      </m:e>
                      <m:sub>
                        <m:r>
                          <a:rPr lang="es-CO" i="1">
                            <a:solidFill>
                              <a:schemeClr val="bg2">
                                <a:lumMod val="25000"/>
                              </a:schemeClr>
                            </a:solidFill>
                          </a:rPr>
                          <m:t>𝑖</m:t>
                        </m:r>
                      </m:sub>
                    </m:sSub>
                  </m:oMath>
                </a14:m>
                <a:r>
                  <a:rPr lang="es-CO" dirty="0">
                    <a:solidFill>
                      <a:schemeClr val="bg2">
                        <a:lumMod val="25000"/>
                      </a:schemeClr>
                    </a:solidFill>
                  </a:rPr>
                  <a:t> es etiquetado como un valor atípico. El lado derecho de la desigualdad se refiere al bigote superior del boxplot ajustado (Hubert y Vandervieren, 2008), donde MC denota el estadístico medcouple, un estimador robusto de la asimetría (Brys et al., 2004).</a:t>
                </a:r>
              </a:p>
              <a:p>
                <a:pPr algn="just"/>
                <a:endParaRPr lang="es-CO" dirty="0">
                  <a:solidFill>
                    <a:schemeClr val="bg2">
                      <a:lumMod val="25000"/>
                    </a:schemeClr>
                  </a:solidFill>
                  <a:latin typeface="Montserrat" panose="00000500000000000000" pitchFamily="2" charset="0"/>
                  <a:ea typeface="Source Sans Pro" panose="020B0503030403020204" pitchFamily="34" charset="0"/>
                </a:endParaRPr>
              </a:p>
            </p:txBody>
          </p:sp>
        </mc:Choice>
        <mc:Fallback>
          <p:sp>
            <p:nvSpPr>
              <p:cNvPr id="12" name="TextBox 9">
                <a:extLst>
                  <a:ext uri="{FF2B5EF4-FFF2-40B4-BE49-F238E27FC236}">
                    <a16:creationId xmlns:a16="http://schemas.microsoft.com/office/drawing/2014/main" id="{ED542D71-CE01-4796-96E0-5E29B559F926}"/>
                  </a:ext>
                </a:extLst>
              </p:cNvPr>
              <p:cNvSpPr txBox="1">
                <a:spLocks noRot="1" noChangeAspect="1" noMove="1" noResize="1" noEditPoints="1" noAdjustHandles="1" noChangeArrowheads="1" noChangeShapeType="1" noTextEdit="1"/>
              </p:cNvSpPr>
              <p:nvPr/>
            </p:nvSpPr>
            <p:spPr>
              <a:xfrm>
                <a:off x="1065717" y="1213306"/>
                <a:ext cx="10523172" cy="4830553"/>
              </a:xfrm>
              <a:prstGeom prst="rect">
                <a:avLst/>
              </a:prstGeom>
              <a:blipFill>
                <a:blip r:embed="rId2"/>
                <a:stretch>
                  <a:fillRect l="-927" t="-1010" r="-811"/>
                </a:stretch>
              </a:blipFill>
            </p:spPr>
            <p:txBody>
              <a:bodyPr/>
              <a:lstStyle/>
              <a:p>
                <a:r>
                  <a:rPr lang="es-CO">
                    <a:noFill/>
                  </a:rPr>
                  <a:t> </a:t>
                </a:r>
              </a:p>
            </p:txBody>
          </p:sp>
        </mc:Fallback>
      </mc:AlternateContent>
    </p:spTree>
    <p:extLst>
      <p:ext uri="{BB962C8B-B14F-4D97-AF65-F5344CB8AC3E}">
        <p14:creationId xmlns:p14="http://schemas.microsoft.com/office/powerpoint/2010/main" val="340429992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p:cNvSpPr txBox="1"/>
          <p:nvPr/>
        </p:nvSpPr>
        <p:spPr>
          <a:xfrm>
            <a:off x="2523718" y="728993"/>
            <a:ext cx="1956305" cy="818366"/>
          </a:xfrm>
          <a:prstGeom prst="rect">
            <a:avLst/>
          </a:prstGeom>
          <a:noFill/>
        </p:spPr>
        <p:txBody>
          <a:bodyPr wrap="none" rtlCol="0">
            <a:spAutoFit/>
          </a:bodyPr>
          <a:lstStyle/>
          <a:p>
            <a:pPr>
              <a:lnSpc>
                <a:spcPts val="6000"/>
              </a:lnSpc>
            </a:pPr>
            <a:r>
              <a:rPr lang="es-CO" sz="4400" b="1" dirty="0">
                <a:solidFill>
                  <a:schemeClr val="bg1"/>
                </a:solidFill>
                <a:latin typeface="Montserrat" panose="00000500000000000000" pitchFamily="2" charset="0"/>
                <a:cs typeface="DIN Pro Bold" panose="020B0804020101020102" pitchFamily="34" charset="0"/>
              </a:rPr>
              <a:t>Agenda</a:t>
            </a:r>
          </a:p>
        </p:txBody>
      </p:sp>
      <p:sp>
        <p:nvSpPr>
          <p:cNvPr id="5" name="CuadroTexto 4"/>
          <p:cNvSpPr txBox="1"/>
          <p:nvPr/>
        </p:nvSpPr>
        <p:spPr>
          <a:xfrm>
            <a:off x="3071136" y="1695752"/>
            <a:ext cx="3711871" cy="313932"/>
          </a:xfrm>
          <a:prstGeom prst="rect">
            <a:avLst/>
          </a:prstGeom>
          <a:noFill/>
        </p:spPr>
        <p:txBody>
          <a:bodyPr wrap="square" rtlCol="0">
            <a:spAutoFit/>
          </a:bodyPr>
          <a:lstStyle/>
          <a:p>
            <a:pPr>
              <a:lnSpc>
                <a:spcPts val="1600"/>
              </a:lnSpc>
            </a:pPr>
            <a:r>
              <a:rPr lang="es-ES_tradnl" sz="2000" b="1" dirty="0">
                <a:solidFill>
                  <a:schemeClr val="bg1"/>
                </a:solidFill>
              </a:rPr>
              <a:t>1. Contexto y Antecedentes</a:t>
            </a:r>
            <a:endParaRPr lang="es-MX" sz="2000" b="1" dirty="0">
              <a:solidFill>
                <a:schemeClr val="bg1"/>
              </a:solidFill>
              <a:latin typeface="Montserrat" panose="00000500000000000000" pitchFamily="2" charset="0"/>
              <a:cs typeface="DIN Pro Regular" panose="020B0504020101020102" pitchFamily="34" charset="0"/>
            </a:endParaRPr>
          </a:p>
        </p:txBody>
      </p:sp>
      <p:pic>
        <p:nvPicPr>
          <p:cNvPr id="20" name="Graphic 21">
            <a:extLst>
              <a:ext uri="{FF2B5EF4-FFF2-40B4-BE49-F238E27FC236}">
                <a16:creationId xmlns:a16="http://schemas.microsoft.com/office/drawing/2014/main" id="{26A06336-8BC7-69EF-F94F-013B422A997B}"/>
              </a:ext>
            </a:extLst>
          </p:cNvPr>
          <p:cNvPicPr>
            <a:picLocks noChangeAspect="1"/>
          </p:cNvPicPr>
          <p:nvPr/>
        </p:nvPicPr>
        <p:blipFill>
          <a:blip r:embed="rId2" cstate="print">
            <a:biLevel thresh="50000"/>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35800" y="1547359"/>
            <a:ext cx="462325" cy="462325"/>
          </a:xfrm>
          <a:prstGeom prst="rect">
            <a:avLst/>
          </a:prstGeom>
        </p:spPr>
      </p:pic>
      <p:pic>
        <p:nvPicPr>
          <p:cNvPr id="22" name="Graphic 25">
            <a:extLst>
              <a:ext uri="{FF2B5EF4-FFF2-40B4-BE49-F238E27FC236}">
                <a16:creationId xmlns:a16="http://schemas.microsoft.com/office/drawing/2014/main" id="{5A211135-E7E4-3D94-77BE-52405DF60677}"/>
              </a:ext>
            </a:extLst>
          </p:cNvPr>
          <p:cNvPicPr>
            <a:picLocks noChangeAspect="1"/>
          </p:cNvPicPr>
          <p:nvPr/>
        </p:nvPicPr>
        <p:blipFill>
          <a:blip r:embed="rId4" cstate="print">
            <a:biLevel thresh="50000"/>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865142" y="6246542"/>
            <a:ext cx="474407" cy="474407"/>
          </a:xfrm>
          <a:prstGeom prst="rect">
            <a:avLst/>
          </a:prstGeom>
        </p:spPr>
      </p:pic>
      <p:pic>
        <p:nvPicPr>
          <p:cNvPr id="12" name="Imagen 11"/>
          <p:cNvPicPr>
            <a:picLocks noChangeAspect="1"/>
          </p:cNvPicPr>
          <p:nvPr/>
        </p:nvPicPr>
        <p:blipFill rotWithShape="1">
          <a:blip r:embed="rId6" cstate="print">
            <a:extLst>
              <a:ext uri="{28A0092B-C50C-407E-A947-70E740481C1C}">
                <a14:useLocalDpi xmlns:a14="http://schemas.microsoft.com/office/drawing/2010/main" val="0"/>
              </a:ext>
            </a:extLst>
          </a:blip>
          <a:srcRect b="59764"/>
          <a:stretch/>
        </p:blipFill>
        <p:spPr>
          <a:xfrm rot="10800000">
            <a:off x="7946103" y="0"/>
            <a:ext cx="3180482" cy="1369613"/>
          </a:xfrm>
          <a:prstGeom prst="rect">
            <a:avLst/>
          </a:prstGeom>
        </p:spPr>
      </p:pic>
      <p:pic>
        <p:nvPicPr>
          <p:cNvPr id="10" name="Gráfico 9" descr="Signo de interrogación">
            <a:extLst>
              <a:ext uri="{FF2B5EF4-FFF2-40B4-BE49-F238E27FC236}">
                <a16:creationId xmlns:a16="http://schemas.microsoft.com/office/drawing/2014/main" id="{17C055ED-3A19-479B-B2E1-77B4709C8A6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442965" y="2079010"/>
            <a:ext cx="555160" cy="555160"/>
          </a:xfrm>
          <a:prstGeom prst="rect">
            <a:avLst/>
          </a:prstGeom>
        </p:spPr>
      </p:pic>
      <p:sp>
        <p:nvSpPr>
          <p:cNvPr id="19" name="CuadroTexto 18">
            <a:extLst>
              <a:ext uri="{FF2B5EF4-FFF2-40B4-BE49-F238E27FC236}">
                <a16:creationId xmlns:a16="http://schemas.microsoft.com/office/drawing/2014/main" id="{1E1C1F81-3B40-4580-A888-D610885F3ADC}"/>
              </a:ext>
            </a:extLst>
          </p:cNvPr>
          <p:cNvSpPr txBox="1"/>
          <p:nvPr/>
        </p:nvSpPr>
        <p:spPr>
          <a:xfrm>
            <a:off x="3071136" y="2115054"/>
            <a:ext cx="3711871" cy="519116"/>
          </a:xfrm>
          <a:prstGeom prst="rect">
            <a:avLst/>
          </a:prstGeom>
          <a:noFill/>
        </p:spPr>
        <p:txBody>
          <a:bodyPr wrap="square" rtlCol="0">
            <a:spAutoFit/>
          </a:bodyPr>
          <a:lstStyle/>
          <a:p>
            <a:pPr>
              <a:lnSpc>
                <a:spcPts val="1600"/>
              </a:lnSpc>
            </a:pPr>
            <a:r>
              <a:rPr lang="es-ES_tradnl" sz="2000" b="1" dirty="0">
                <a:solidFill>
                  <a:schemeClr val="bg1"/>
                </a:solidFill>
              </a:rPr>
              <a:t>2. Planteamiento del Problema</a:t>
            </a:r>
          </a:p>
          <a:p>
            <a:pPr>
              <a:lnSpc>
                <a:spcPts val="1600"/>
              </a:lnSpc>
            </a:pPr>
            <a:r>
              <a:rPr lang="es-ES_tradnl" sz="2000" b="1" dirty="0">
                <a:solidFill>
                  <a:schemeClr val="bg1"/>
                </a:solidFill>
              </a:rPr>
              <a:t>y Justificación</a:t>
            </a:r>
            <a:endParaRPr lang="es-MX" sz="2000" b="1" dirty="0">
              <a:solidFill>
                <a:schemeClr val="bg1"/>
              </a:solidFill>
              <a:latin typeface="Montserrat" panose="00000500000000000000" pitchFamily="2" charset="0"/>
              <a:cs typeface="DIN Pro Regular" panose="020B0504020101020102" pitchFamily="34" charset="0"/>
            </a:endParaRPr>
          </a:p>
        </p:txBody>
      </p:sp>
      <p:pic>
        <p:nvPicPr>
          <p:cNvPr id="13" name="Gráfico 12" descr="Objetivo">
            <a:extLst>
              <a:ext uri="{FF2B5EF4-FFF2-40B4-BE49-F238E27FC236}">
                <a16:creationId xmlns:a16="http://schemas.microsoft.com/office/drawing/2014/main" id="{2345D087-9731-41A0-917E-01EE9919BFB6}"/>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432052" y="2572187"/>
            <a:ext cx="546983" cy="546983"/>
          </a:xfrm>
          <a:prstGeom prst="rect">
            <a:avLst/>
          </a:prstGeom>
        </p:spPr>
      </p:pic>
      <p:sp>
        <p:nvSpPr>
          <p:cNvPr id="23" name="CuadroTexto 22">
            <a:extLst>
              <a:ext uri="{FF2B5EF4-FFF2-40B4-BE49-F238E27FC236}">
                <a16:creationId xmlns:a16="http://schemas.microsoft.com/office/drawing/2014/main" id="{8830992F-7766-40AB-8C82-3FA64A4FE329}"/>
              </a:ext>
            </a:extLst>
          </p:cNvPr>
          <p:cNvSpPr txBox="1"/>
          <p:nvPr/>
        </p:nvSpPr>
        <p:spPr>
          <a:xfrm>
            <a:off x="2998125" y="2756513"/>
            <a:ext cx="3711871" cy="313932"/>
          </a:xfrm>
          <a:prstGeom prst="rect">
            <a:avLst/>
          </a:prstGeom>
          <a:noFill/>
        </p:spPr>
        <p:txBody>
          <a:bodyPr wrap="square" rtlCol="0">
            <a:spAutoFit/>
          </a:bodyPr>
          <a:lstStyle/>
          <a:p>
            <a:pPr>
              <a:lnSpc>
                <a:spcPts val="1600"/>
              </a:lnSpc>
            </a:pPr>
            <a:r>
              <a:rPr lang="es-ES_tradnl" sz="2000" b="1" dirty="0">
                <a:solidFill>
                  <a:schemeClr val="bg1"/>
                </a:solidFill>
              </a:rPr>
              <a:t> 3. Objetivos del Proyecto </a:t>
            </a:r>
            <a:endParaRPr lang="es-MX" sz="2000" b="1" dirty="0">
              <a:solidFill>
                <a:schemeClr val="bg1"/>
              </a:solidFill>
              <a:latin typeface="Montserrat" panose="00000500000000000000" pitchFamily="2" charset="0"/>
              <a:cs typeface="DIN Pro Regular" panose="020B0504020101020102" pitchFamily="34" charset="0"/>
            </a:endParaRPr>
          </a:p>
        </p:txBody>
      </p:sp>
      <p:pic>
        <p:nvPicPr>
          <p:cNvPr id="18" name="Gráfico 17" descr="Aula">
            <a:extLst>
              <a:ext uri="{FF2B5EF4-FFF2-40B4-BE49-F238E27FC236}">
                <a16:creationId xmlns:a16="http://schemas.microsoft.com/office/drawing/2014/main" id="{F9BF4B95-8430-4DE1-B5C6-363CF8146842}"/>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468342" y="3199863"/>
            <a:ext cx="474407" cy="395922"/>
          </a:xfrm>
          <a:prstGeom prst="rect">
            <a:avLst/>
          </a:prstGeom>
        </p:spPr>
      </p:pic>
      <p:sp>
        <p:nvSpPr>
          <p:cNvPr id="25" name="CuadroTexto 24">
            <a:extLst>
              <a:ext uri="{FF2B5EF4-FFF2-40B4-BE49-F238E27FC236}">
                <a16:creationId xmlns:a16="http://schemas.microsoft.com/office/drawing/2014/main" id="{C7A4E841-FD68-4399-9A70-401CF44AFC86}"/>
              </a:ext>
            </a:extLst>
          </p:cNvPr>
          <p:cNvSpPr txBox="1"/>
          <p:nvPr/>
        </p:nvSpPr>
        <p:spPr>
          <a:xfrm>
            <a:off x="3071135" y="3270418"/>
            <a:ext cx="3711871" cy="313932"/>
          </a:xfrm>
          <a:prstGeom prst="rect">
            <a:avLst/>
          </a:prstGeom>
          <a:noFill/>
        </p:spPr>
        <p:txBody>
          <a:bodyPr wrap="square" rtlCol="0">
            <a:spAutoFit/>
          </a:bodyPr>
          <a:lstStyle/>
          <a:p>
            <a:pPr>
              <a:lnSpc>
                <a:spcPts val="1600"/>
              </a:lnSpc>
            </a:pPr>
            <a:r>
              <a:rPr lang="es-ES_tradnl" sz="2000" b="1" dirty="0">
                <a:solidFill>
                  <a:schemeClr val="bg1"/>
                </a:solidFill>
              </a:rPr>
              <a:t>4. Marco Teórico</a:t>
            </a:r>
            <a:endParaRPr lang="es-MX" sz="2000" b="1" dirty="0">
              <a:solidFill>
                <a:schemeClr val="bg1"/>
              </a:solidFill>
              <a:latin typeface="Montserrat" panose="00000500000000000000" pitchFamily="2" charset="0"/>
              <a:cs typeface="DIN Pro Regular" panose="020B0504020101020102" pitchFamily="34" charset="0"/>
            </a:endParaRPr>
          </a:p>
        </p:txBody>
      </p:sp>
      <p:pic>
        <p:nvPicPr>
          <p:cNvPr id="27" name="Gráfico 26" descr="Persona con idea">
            <a:extLst>
              <a:ext uri="{FF2B5EF4-FFF2-40B4-BE49-F238E27FC236}">
                <a16:creationId xmlns:a16="http://schemas.microsoft.com/office/drawing/2014/main" id="{4D6DB9F0-E8B0-4D21-9526-0AFD569EBDCD}"/>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2468341" y="4060658"/>
            <a:ext cx="474407" cy="474407"/>
          </a:xfrm>
          <a:prstGeom prst="rect">
            <a:avLst/>
          </a:prstGeom>
        </p:spPr>
      </p:pic>
      <p:sp>
        <p:nvSpPr>
          <p:cNvPr id="28" name="CuadroTexto 27">
            <a:extLst>
              <a:ext uri="{FF2B5EF4-FFF2-40B4-BE49-F238E27FC236}">
                <a16:creationId xmlns:a16="http://schemas.microsoft.com/office/drawing/2014/main" id="{014B5882-0FB1-405A-A23D-77B57E3274A5}"/>
              </a:ext>
            </a:extLst>
          </p:cNvPr>
          <p:cNvSpPr txBox="1"/>
          <p:nvPr/>
        </p:nvSpPr>
        <p:spPr>
          <a:xfrm>
            <a:off x="3045229" y="3712299"/>
            <a:ext cx="3711871" cy="313932"/>
          </a:xfrm>
          <a:prstGeom prst="rect">
            <a:avLst/>
          </a:prstGeom>
          <a:noFill/>
        </p:spPr>
        <p:txBody>
          <a:bodyPr wrap="square" rtlCol="0">
            <a:spAutoFit/>
          </a:bodyPr>
          <a:lstStyle/>
          <a:p>
            <a:pPr>
              <a:lnSpc>
                <a:spcPts val="1600"/>
              </a:lnSpc>
            </a:pPr>
            <a:r>
              <a:rPr lang="es-ES_tradnl" sz="2000" b="1" dirty="0">
                <a:solidFill>
                  <a:schemeClr val="bg1"/>
                </a:solidFill>
              </a:rPr>
              <a:t>5. Estado del Arte</a:t>
            </a:r>
            <a:endParaRPr lang="es-MX" sz="2000" b="1" dirty="0">
              <a:solidFill>
                <a:schemeClr val="bg1"/>
              </a:solidFill>
              <a:latin typeface="Montserrat" panose="00000500000000000000" pitchFamily="2" charset="0"/>
              <a:cs typeface="DIN Pro Regular" panose="020B0504020101020102" pitchFamily="34" charset="0"/>
            </a:endParaRPr>
          </a:p>
        </p:txBody>
      </p:sp>
      <p:pic>
        <p:nvPicPr>
          <p:cNvPr id="30" name="Gráfico 29" descr="Investigación">
            <a:extLst>
              <a:ext uri="{FF2B5EF4-FFF2-40B4-BE49-F238E27FC236}">
                <a16:creationId xmlns:a16="http://schemas.microsoft.com/office/drawing/2014/main" id="{C0B9D47D-0A5E-47C7-8B4A-84109CA5A879}"/>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2446960" y="4534880"/>
            <a:ext cx="474407" cy="474407"/>
          </a:xfrm>
          <a:prstGeom prst="rect">
            <a:avLst/>
          </a:prstGeom>
        </p:spPr>
      </p:pic>
      <p:pic>
        <p:nvPicPr>
          <p:cNvPr id="32" name="Gráfico 31" descr="Diana">
            <a:extLst>
              <a:ext uri="{FF2B5EF4-FFF2-40B4-BE49-F238E27FC236}">
                <a16:creationId xmlns:a16="http://schemas.microsoft.com/office/drawing/2014/main" id="{0FF8B6CF-10FB-4066-9782-39DDCCC48473}"/>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2442965" y="5053951"/>
            <a:ext cx="576773" cy="576773"/>
          </a:xfrm>
          <a:prstGeom prst="rect">
            <a:avLst/>
          </a:prstGeom>
        </p:spPr>
      </p:pic>
      <p:sp>
        <p:nvSpPr>
          <p:cNvPr id="35" name="CuadroTexto 34">
            <a:extLst>
              <a:ext uri="{FF2B5EF4-FFF2-40B4-BE49-F238E27FC236}">
                <a16:creationId xmlns:a16="http://schemas.microsoft.com/office/drawing/2014/main" id="{F5225229-76EB-4017-AB4F-F0AF035ED037}"/>
              </a:ext>
            </a:extLst>
          </p:cNvPr>
          <p:cNvSpPr txBox="1"/>
          <p:nvPr/>
        </p:nvSpPr>
        <p:spPr>
          <a:xfrm>
            <a:off x="3047010" y="4202740"/>
            <a:ext cx="3711871" cy="313932"/>
          </a:xfrm>
          <a:prstGeom prst="rect">
            <a:avLst/>
          </a:prstGeom>
          <a:noFill/>
        </p:spPr>
        <p:txBody>
          <a:bodyPr wrap="square" rtlCol="0">
            <a:spAutoFit/>
          </a:bodyPr>
          <a:lstStyle/>
          <a:p>
            <a:pPr>
              <a:lnSpc>
                <a:spcPts val="1600"/>
              </a:lnSpc>
            </a:pPr>
            <a:r>
              <a:rPr lang="es-ES_tradnl" sz="2000" b="1" dirty="0">
                <a:solidFill>
                  <a:schemeClr val="bg1"/>
                </a:solidFill>
              </a:rPr>
              <a:t>6. Marco Metodológico</a:t>
            </a:r>
            <a:endParaRPr lang="es-MX" sz="2000" b="1" dirty="0">
              <a:solidFill>
                <a:schemeClr val="bg1"/>
              </a:solidFill>
              <a:latin typeface="Montserrat" panose="00000500000000000000" pitchFamily="2" charset="0"/>
              <a:cs typeface="DIN Pro Regular" panose="020B0504020101020102" pitchFamily="34" charset="0"/>
            </a:endParaRPr>
          </a:p>
        </p:txBody>
      </p:sp>
      <p:sp>
        <p:nvSpPr>
          <p:cNvPr id="36" name="CuadroTexto 35">
            <a:extLst>
              <a:ext uri="{FF2B5EF4-FFF2-40B4-BE49-F238E27FC236}">
                <a16:creationId xmlns:a16="http://schemas.microsoft.com/office/drawing/2014/main" id="{AAC4ACFF-352F-4C87-96C5-6378F486AF79}"/>
              </a:ext>
            </a:extLst>
          </p:cNvPr>
          <p:cNvSpPr txBox="1"/>
          <p:nvPr/>
        </p:nvSpPr>
        <p:spPr>
          <a:xfrm>
            <a:off x="3045229" y="4694931"/>
            <a:ext cx="3711871" cy="313932"/>
          </a:xfrm>
          <a:prstGeom prst="rect">
            <a:avLst/>
          </a:prstGeom>
          <a:noFill/>
        </p:spPr>
        <p:txBody>
          <a:bodyPr wrap="square" rtlCol="0">
            <a:spAutoFit/>
          </a:bodyPr>
          <a:lstStyle/>
          <a:p>
            <a:pPr>
              <a:lnSpc>
                <a:spcPts val="1600"/>
              </a:lnSpc>
            </a:pPr>
            <a:r>
              <a:rPr lang="es-ES_tradnl" sz="2000" b="1" dirty="0">
                <a:solidFill>
                  <a:schemeClr val="bg1"/>
                </a:solidFill>
              </a:rPr>
              <a:t>7. Resultados</a:t>
            </a:r>
            <a:endParaRPr lang="es-MX" sz="2000" b="1" dirty="0">
              <a:solidFill>
                <a:schemeClr val="bg1"/>
              </a:solidFill>
              <a:latin typeface="Montserrat" panose="00000500000000000000" pitchFamily="2" charset="0"/>
              <a:cs typeface="DIN Pro Regular" panose="020B0504020101020102" pitchFamily="34" charset="0"/>
            </a:endParaRPr>
          </a:p>
        </p:txBody>
      </p:sp>
      <p:sp>
        <p:nvSpPr>
          <p:cNvPr id="37" name="CuadroTexto 36">
            <a:extLst>
              <a:ext uri="{FF2B5EF4-FFF2-40B4-BE49-F238E27FC236}">
                <a16:creationId xmlns:a16="http://schemas.microsoft.com/office/drawing/2014/main" id="{5EF32E2B-AF60-4BC0-8CE0-5ABE83A1BDA4}"/>
              </a:ext>
            </a:extLst>
          </p:cNvPr>
          <p:cNvSpPr txBox="1"/>
          <p:nvPr/>
        </p:nvSpPr>
        <p:spPr>
          <a:xfrm>
            <a:off x="3045229" y="5185372"/>
            <a:ext cx="3711871" cy="313932"/>
          </a:xfrm>
          <a:prstGeom prst="rect">
            <a:avLst/>
          </a:prstGeom>
          <a:noFill/>
        </p:spPr>
        <p:txBody>
          <a:bodyPr wrap="square" rtlCol="0">
            <a:spAutoFit/>
          </a:bodyPr>
          <a:lstStyle/>
          <a:p>
            <a:pPr>
              <a:lnSpc>
                <a:spcPts val="1600"/>
              </a:lnSpc>
            </a:pPr>
            <a:r>
              <a:rPr lang="es-ES_tradnl" sz="2000" b="1" dirty="0">
                <a:solidFill>
                  <a:schemeClr val="bg1"/>
                </a:solidFill>
              </a:rPr>
              <a:t>8. Conclusiones</a:t>
            </a:r>
            <a:endParaRPr lang="es-MX" sz="2000" b="1" dirty="0">
              <a:solidFill>
                <a:schemeClr val="bg1"/>
              </a:solidFill>
              <a:latin typeface="Montserrat" panose="00000500000000000000" pitchFamily="2" charset="0"/>
              <a:cs typeface="DIN Pro Regular" panose="020B0504020101020102" pitchFamily="34" charset="0"/>
            </a:endParaRPr>
          </a:p>
        </p:txBody>
      </p:sp>
      <p:sp>
        <p:nvSpPr>
          <p:cNvPr id="38" name="CuadroTexto 37">
            <a:extLst>
              <a:ext uri="{FF2B5EF4-FFF2-40B4-BE49-F238E27FC236}">
                <a16:creationId xmlns:a16="http://schemas.microsoft.com/office/drawing/2014/main" id="{E6CE3C9D-CCE6-47C1-886A-3255B00281B2}"/>
              </a:ext>
            </a:extLst>
          </p:cNvPr>
          <p:cNvSpPr txBox="1"/>
          <p:nvPr/>
        </p:nvSpPr>
        <p:spPr>
          <a:xfrm>
            <a:off x="3045229" y="5724458"/>
            <a:ext cx="3711871" cy="313932"/>
          </a:xfrm>
          <a:prstGeom prst="rect">
            <a:avLst/>
          </a:prstGeom>
          <a:noFill/>
        </p:spPr>
        <p:txBody>
          <a:bodyPr wrap="square" rtlCol="0">
            <a:spAutoFit/>
          </a:bodyPr>
          <a:lstStyle/>
          <a:p>
            <a:pPr>
              <a:lnSpc>
                <a:spcPts val="1600"/>
              </a:lnSpc>
            </a:pPr>
            <a:r>
              <a:rPr lang="es-ES_tradnl" sz="2000" b="1" dirty="0">
                <a:solidFill>
                  <a:schemeClr val="bg1"/>
                </a:solidFill>
              </a:rPr>
              <a:t>9. Bibliografía</a:t>
            </a:r>
            <a:endParaRPr lang="es-MX" sz="2000" b="1" dirty="0">
              <a:solidFill>
                <a:schemeClr val="bg1"/>
              </a:solidFill>
              <a:latin typeface="Montserrat" panose="00000500000000000000" pitchFamily="2" charset="0"/>
              <a:cs typeface="DIN Pro Regular" panose="020B0504020101020102" pitchFamily="34" charset="0"/>
            </a:endParaRPr>
          </a:p>
        </p:txBody>
      </p:sp>
      <p:pic>
        <p:nvPicPr>
          <p:cNvPr id="40" name="Gráfico 39" descr="Libro abierto">
            <a:extLst>
              <a:ext uri="{FF2B5EF4-FFF2-40B4-BE49-F238E27FC236}">
                <a16:creationId xmlns:a16="http://schemas.microsoft.com/office/drawing/2014/main" id="{F3540DCB-6862-41A4-A565-9A47BC9DCEE2}"/>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2454599" y="3564455"/>
            <a:ext cx="501890" cy="501890"/>
          </a:xfrm>
          <a:prstGeom prst="rect">
            <a:avLst/>
          </a:prstGeom>
        </p:spPr>
      </p:pic>
      <p:pic>
        <p:nvPicPr>
          <p:cNvPr id="42" name="Gráfico 41" descr="Libros">
            <a:extLst>
              <a:ext uri="{FF2B5EF4-FFF2-40B4-BE49-F238E27FC236}">
                <a16:creationId xmlns:a16="http://schemas.microsoft.com/office/drawing/2014/main" id="{AF9AEC78-D06F-4AC7-8030-24867EE0B552}"/>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2418769" y="5655007"/>
            <a:ext cx="591535" cy="591535"/>
          </a:xfrm>
          <a:prstGeom prst="rect">
            <a:avLst/>
          </a:prstGeom>
        </p:spPr>
      </p:pic>
      <p:pic>
        <p:nvPicPr>
          <p:cNvPr id="45" name="Picture 88" descr="A picture containing outdoor, grass, resort, several&#10;&#10;Description automatically generated">
            <a:extLst>
              <a:ext uri="{FF2B5EF4-FFF2-40B4-BE49-F238E27FC236}">
                <a16:creationId xmlns:a16="http://schemas.microsoft.com/office/drawing/2014/main" id="{BC2C097D-07FE-4C8B-9B63-3E509D6A4D57}"/>
              </a:ext>
            </a:extLst>
          </p:cNvPr>
          <p:cNvPicPr>
            <a:picLocks noChangeAspect="1"/>
          </p:cNvPicPr>
          <p:nvPr/>
        </p:nvPicPr>
        <p:blipFill rotWithShape="1">
          <a:blip r:embed="rId23" cstate="print">
            <a:extLst>
              <a:ext uri="{28A0092B-C50C-407E-A947-70E740481C1C}">
                <a14:useLocalDpi xmlns:a14="http://schemas.microsoft.com/office/drawing/2010/main" val="0"/>
              </a:ext>
            </a:extLst>
          </a:blip>
          <a:srcRect l="36142" t="2552" r="34742" b="6893"/>
          <a:stretch/>
        </p:blipFill>
        <p:spPr>
          <a:xfrm>
            <a:off x="8860678" y="0"/>
            <a:ext cx="3314700" cy="6858000"/>
          </a:xfrm>
          <a:prstGeom prst="rect">
            <a:avLst/>
          </a:prstGeom>
        </p:spPr>
      </p:pic>
    </p:spTree>
    <p:extLst>
      <p:ext uri="{BB962C8B-B14F-4D97-AF65-F5344CB8AC3E}">
        <p14:creationId xmlns:p14="http://schemas.microsoft.com/office/powerpoint/2010/main" val="261347310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uadroTexto 7">
            <a:extLst>
              <a:ext uri="{FF2B5EF4-FFF2-40B4-BE49-F238E27FC236}">
                <a16:creationId xmlns:a16="http://schemas.microsoft.com/office/drawing/2014/main" id="{FE732EA8-40C0-4157-B0FD-F1E7F703F7C2}"/>
              </a:ext>
            </a:extLst>
          </p:cNvPr>
          <p:cNvSpPr txBox="1"/>
          <p:nvPr/>
        </p:nvSpPr>
        <p:spPr>
          <a:xfrm>
            <a:off x="365189" y="405301"/>
            <a:ext cx="5028007" cy="584775"/>
          </a:xfrm>
          <a:prstGeom prst="rect">
            <a:avLst/>
          </a:prstGeom>
          <a:noFill/>
        </p:spPr>
        <p:txBody>
          <a:bodyPr wrap="square">
            <a:spAutoFit/>
          </a:bodyPr>
          <a:lstStyle/>
          <a:p>
            <a:pPr lvl="0">
              <a:defRPr/>
            </a:pPr>
            <a:r>
              <a:rPr lang="es-MX" sz="3200" b="1" dirty="0">
                <a:solidFill>
                  <a:srgbClr val="313EC3"/>
                </a:solidFill>
                <a:latin typeface="Montserrat" panose="00000500000000000000" pitchFamily="2" charset="0"/>
              </a:rPr>
              <a:t>6. Marco Metodológico</a:t>
            </a:r>
            <a:endParaRPr kumimoji="0" lang="es-CO" sz="3200" b="1" i="0" u="none" strike="noStrike" kern="1200" cap="none" spc="0" normalizeH="0" baseline="0" noProof="0" dirty="0">
              <a:ln>
                <a:noFill/>
              </a:ln>
              <a:solidFill>
                <a:srgbClr val="313EC3"/>
              </a:solidFill>
              <a:effectLst/>
              <a:uLnTx/>
              <a:uFillTx/>
              <a:latin typeface="Montserrat" panose="00000500000000000000" pitchFamily="2" charset="0"/>
            </a:endParaRPr>
          </a:p>
        </p:txBody>
      </p:sp>
      <p:grpSp>
        <p:nvGrpSpPr>
          <p:cNvPr id="9" name="Grupo 8">
            <a:extLst>
              <a:ext uri="{FF2B5EF4-FFF2-40B4-BE49-F238E27FC236}">
                <a16:creationId xmlns:a16="http://schemas.microsoft.com/office/drawing/2014/main" id="{17680AC7-655E-4521-B3D3-0DCD673C3254}"/>
              </a:ext>
            </a:extLst>
          </p:cNvPr>
          <p:cNvGrpSpPr/>
          <p:nvPr/>
        </p:nvGrpSpPr>
        <p:grpSpPr>
          <a:xfrm>
            <a:off x="509811" y="1307797"/>
            <a:ext cx="451310" cy="451310"/>
            <a:chOff x="7218427" y="5042959"/>
            <a:chExt cx="590550" cy="590550"/>
          </a:xfrm>
        </p:grpSpPr>
        <p:sp>
          <p:nvSpPr>
            <p:cNvPr id="10" name="Oval 8">
              <a:extLst>
                <a:ext uri="{FF2B5EF4-FFF2-40B4-BE49-F238E27FC236}">
                  <a16:creationId xmlns:a16="http://schemas.microsoft.com/office/drawing/2014/main" id="{B46C553F-E758-4643-975C-94D2BDEA77EC}"/>
                </a:ext>
              </a:extLst>
            </p:cNvPr>
            <p:cNvSpPr/>
            <p:nvPr/>
          </p:nvSpPr>
          <p:spPr>
            <a:xfrm>
              <a:off x="7218427" y="5042959"/>
              <a:ext cx="590550" cy="590550"/>
            </a:xfrm>
            <a:prstGeom prst="ellipse">
              <a:avLst/>
            </a:prstGeom>
            <a:solidFill>
              <a:srgbClr val="0059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latin typeface="Montserrat" panose="00000500000000000000" pitchFamily="2" charset="0"/>
              </a:endParaRPr>
            </a:p>
          </p:txBody>
        </p:sp>
        <p:sp>
          <p:nvSpPr>
            <p:cNvPr id="11" name="Freeform 259">
              <a:extLst>
                <a:ext uri="{FF2B5EF4-FFF2-40B4-BE49-F238E27FC236}">
                  <a16:creationId xmlns:a16="http://schemas.microsoft.com/office/drawing/2014/main" id="{6AB7110F-4ADD-42B9-A456-F4D4390856D8}"/>
                </a:ext>
              </a:extLst>
            </p:cNvPr>
            <p:cNvSpPr>
              <a:spLocks/>
            </p:cNvSpPr>
            <p:nvPr/>
          </p:nvSpPr>
          <p:spPr bwMode="auto">
            <a:xfrm>
              <a:off x="7340512" y="5180214"/>
              <a:ext cx="346379" cy="316039"/>
            </a:xfrm>
            <a:custGeom>
              <a:avLst/>
              <a:gdLst>
                <a:gd name="T0" fmla="*/ 610 w 719"/>
                <a:gd name="T1" fmla="*/ 48 h 657"/>
                <a:gd name="T2" fmla="*/ 210 w 719"/>
                <a:gd name="T3" fmla="*/ 454 h 657"/>
                <a:gd name="T4" fmla="*/ 115 w 719"/>
                <a:gd name="T5" fmla="*/ 359 h 657"/>
                <a:gd name="T6" fmla="*/ 57 w 719"/>
                <a:gd name="T7" fmla="*/ 331 h 657"/>
                <a:gd name="T8" fmla="*/ 22 w 719"/>
                <a:gd name="T9" fmla="*/ 382 h 657"/>
                <a:gd name="T10" fmla="*/ 42 w 719"/>
                <a:gd name="T11" fmla="*/ 467 h 657"/>
                <a:gd name="T12" fmla="*/ 195 w 719"/>
                <a:gd name="T13" fmla="*/ 644 h 657"/>
                <a:gd name="T14" fmla="*/ 268 w 719"/>
                <a:gd name="T15" fmla="*/ 620 h 657"/>
                <a:gd name="T16" fmla="*/ 287 w 719"/>
                <a:gd name="T17" fmla="*/ 597 h 657"/>
                <a:gd name="T18" fmla="*/ 287 w 719"/>
                <a:gd name="T19" fmla="*/ 597 h 657"/>
                <a:gd name="T20" fmla="*/ 643 w 719"/>
                <a:gd name="T21" fmla="*/ 88 h 657"/>
                <a:gd name="T22" fmla="*/ 610 w 719"/>
                <a:gd name="T23" fmla="*/ 48 h 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19" h="657">
                  <a:moveTo>
                    <a:pt x="610" y="48"/>
                  </a:moveTo>
                  <a:cubicBezTo>
                    <a:pt x="563" y="71"/>
                    <a:pt x="334" y="332"/>
                    <a:pt x="210" y="454"/>
                  </a:cubicBezTo>
                  <a:lnTo>
                    <a:pt x="115" y="359"/>
                  </a:lnTo>
                  <a:cubicBezTo>
                    <a:pt x="104" y="346"/>
                    <a:pt x="80" y="304"/>
                    <a:pt x="57" y="331"/>
                  </a:cubicBezTo>
                  <a:lnTo>
                    <a:pt x="22" y="382"/>
                  </a:lnTo>
                  <a:cubicBezTo>
                    <a:pt x="0" y="409"/>
                    <a:pt x="24" y="453"/>
                    <a:pt x="42" y="467"/>
                  </a:cubicBezTo>
                  <a:lnTo>
                    <a:pt x="195" y="644"/>
                  </a:lnTo>
                  <a:cubicBezTo>
                    <a:pt x="212" y="657"/>
                    <a:pt x="245" y="647"/>
                    <a:pt x="268" y="620"/>
                  </a:cubicBezTo>
                  <a:lnTo>
                    <a:pt x="287" y="597"/>
                  </a:lnTo>
                  <a:lnTo>
                    <a:pt x="287" y="597"/>
                  </a:lnTo>
                  <a:lnTo>
                    <a:pt x="643" y="88"/>
                  </a:lnTo>
                  <a:cubicBezTo>
                    <a:pt x="666" y="61"/>
                    <a:pt x="719" y="0"/>
                    <a:pt x="610" y="48"/>
                  </a:cubicBezTo>
                  <a:close/>
                </a:path>
              </a:pathLst>
            </a:custGeom>
            <a:solidFill>
              <a:schemeClr val="bg1"/>
            </a:solidFill>
            <a:ln>
              <a:noFill/>
            </a:ln>
          </p:spPr>
          <p:txBody>
            <a:bodyPr vert="horz" wrap="square" lIns="146078" tIns="73039" rIns="146078" bIns="73039" numCol="1" anchor="t" anchorCtr="0" compatLnSpc="1">
              <a:prstTxWarp prst="textNoShape">
                <a:avLst/>
              </a:prstTxWarp>
            </a:bodyPr>
            <a:lstStyle/>
            <a:p>
              <a:endParaRPr lang="en-US" sz="2876" dirty="0">
                <a:solidFill>
                  <a:srgbClr val="121617"/>
                </a:solidFill>
                <a:latin typeface="Montserrat" panose="00000500000000000000" pitchFamily="2" charset="0"/>
              </a:endParaRPr>
            </a:p>
          </p:txBody>
        </p:sp>
      </p:grpSp>
      <p:sp>
        <p:nvSpPr>
          <p:cNvPr id="12" name="TextBox 9">
            <a:extLst>
              <a:ext uri="{FF2B5EF4-FFF2-40B4-BE49-F238E27FC236}">
                <a16:creationId xmlns:a16="http://schemas.microsoft.com/office/drawing/2014/main" id="{ED542D71-CE01-4796-96E0-5E29B559F926}"/>
              </a:ext>
            </a:extLst>
          </p:cNvPr>
          <p:cNvSpPr txBox="1"/>
          <p:nvPr/>
        </p:nvSpPr>
        <p:spPr>
          <a:xfrm>
            <a:off x="1065717" y="1213306"/>
            <a:ext cx="10523172" cy="461665"/>
          </a:xfrm>
          <a:prstGeom prst="rect">
            <a:avLst/>
          </a:prstGeom>
          <a:noFill/>
        </p:spPr>
        <p:txBody>
          <a:bodyPr wrap="square" rtlCol="0">
            <a:spAutoFit/>
          </a:bodyPr>
          <a:lstStyle/>
          <a:p>
            <a:r>
              <a:rPr lang="es-ES" sz="2400" b="1" dirty="0">
                <a:solidFill>
                  <a:srgbClr val="00599D"/>
                </a:solidFill>
                <a:latin typeface="Montserrat" panose="00000500000000000000" pitchFamily="2" charset="0"/>
                <a:ea typeface="Source Sans Pro" panose="020B0503030403020204" pitchFamily="34" charset="0"/>
              </a:rPr>
              <a:t>Direcciones Aleatorias Específicas SAO (RSP-SAO).</a:t>
            </a:r>
            <a:endParaRPr lang="es-CO" dirty="0">
              <a:solidFill>
                <a:schemeClr val="bg2">
                  <a:lumMod val="25000"/>
                </a:schemeClr>
              </a:solidFill>
              <a:latin typeface="Montserrat" panose="00000500000000000000" pitchFamily="2" charset="0"/>
              <a:ea typeface="Source Sans Pro" panose="020B0503030403020204" pitchFamily="34" charset="0"/>
            </a:endParaRPr>
          </a:p>
        </p:txBody>
      </p:sp>
      <p:pic>
        <p:nvPicPr>
          <p:cNvPr id="7" name="Imagen 6">
            <a:extLst>
              <a:ext uri="{FF2B5EF4-FFF2-40B4-BE49-F238E27FC236}">
                <a16:creationId xmlns:a16="http://schemas.microsoft.com/office/drawing/2014/main" id="{23E99844-B9FD-4BD1-9DAA-68B980E222C1}"/>
              </a:ext>
            </a:extLst>
          </p:cNvPr>
          <p:cNvPicPr>
            <a:picLocks noChangeAspect="1"/>
          </p:cNvPicPr>
          <p:nvPr/>
        </p:nvPicPr>
        <p:blipFill>
          <a:blip r:embed="rId2"/>
          <a:stretch>
            <a:fillRect/>
          </a:stretch>
        </p:blipFill>
        <p:spPr>
          <a:xfrm>
            <a:off x="1225796" y="1898201"/>
            <a:ext cx="4733925" cy="3581400"/>
          </a:xfrm>
          <a:prstGeom prst="rect">
            <a:avLst/>
          </a:prstGeom>
        </p:spPr>
      </p:pic>
      <p:pic>
        <p:nvPicPr>
          <p:cNvPr id="13" name="Imagen 12">
            <a:extLst>
              <a:ext uri="{FF2B5EF4-FFF2-40B4-BE49-F238E27FC236}">
                <a16:creationId xmlns:a16="http://schemas.microsoft.com/office/drawing/2014/main" id="{F7105865-0A80-4D30-BE61-3484A0C03778}"/>
              </a:ext>
            </a:extLst>
          </p:cNvPr>
          <p:cNvPicPr>
            <a:picLocks noChangeAspect="1"/>
          </p:cNvPicPr>
          <p:nvPr/>
        </p:nvPicPr>
        <p:blipFill>
          <a:blip r:embed="rId3"/>
          <a:stretch>
            <a:fillRect/>
          </a:stretch>
        </p:blipFill>
        <p:spPr>
          <a:xfrm>
            <a:off x="6327303" y="1898201"/>
            <a:ext cx="4800600" cy="3581400"/>
          </a:xfrm>
          <a:prstGeom prst="rect">
            <a:avLst/>
          </a:prstGeom>
        </p:spPr>
      </p:pic>
    </p:spTree>
    <p:extLst>
      <p:ext uri="{BB962C8B-B14F-4D97-AF65-F5344CB8AC3E}">
        <p14:creationId xmlns:p14="http://schemas.microsoft.com/office/powerpoint/2010/main" val="179621683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uadroTexto 7">
            <a:extLst>
              <a:ext uri="{FF2B5EF4-FFF2-40B4-BE49-F238E27FC236}">
                <a16:creationId xmlns:a16="http://schemas.microsoft.com/office/drawing/2014/main" id="{FE732EA8-40C0-4157-B0FD-F1E7F703F7C2}"/>
              </a:ext>
            </a:extLst>
          </p:cNvPr>
          <p:cNvSpPr txBox="1"/>
          <p:nvPr/>
        </p:nvSpPr>
        <p:spPr>
          <a:xfrm>
            <a:off x="365189" y="405301"/>
            <a:ext cx="5028007" cy="584775"/>
          </a:xfrm>
          <a:prstGeom prst="rect">
            <a:avLst/>
          </a:prstGeom>
          <a:noFill/>
        </p:spPr>
        <p:txBody>
          <a:bodyPr wrap="square">
            <a:spAutoFit/>
          </a:bodyPr>
          <a:lstStyle/>
          <a:p>
            <a:pPr lvl="0">
              <a:defRPr/>
            </a:pPr>
            <a:r>
              <a:rPr lang="es-MX" sz="3200" b="1" dirty="0">
                <a:solidFill>
                  <a:srgbClr val="313EC3"/>
                </a:solidFill>
                <a:latin typeface="Montserrat" panose="00000500000000000000" pitchFamily="2" charset="0"/>
              </a:rPr>
              <a:t>6. Marco Metodológico</a:t>
            </a:r>
            <a:endParaRPr kumimoji="0" lang="es-CO" sz="3200" b="1" i="0" u="none" strike="noStrike" kern="1200" cap="none" spc="0" normalizeH="0" baseline="0" noProof="0" dirty="0">
              <a:ln>
                <a:noFill/>
              </a:ln>
              <a:solidFill>
                <a:srgbClr val="313EC3"/>
              </a:solidFill>
              <a:effectLst/>
              <a:uLnTx/>
              <a:uFillTx/>
              <a:latin typeface="Montserrat" panose="00000500000000000000" pitchFamily="2" charset="0"/>
            </a:endParaRPr>
          </a:p>
        </p:txBody>
      </p:sp>
      <p:sp>
        <p:nvSpPr>
          <p:cNvPr id="12" name="TextBox 9">
            <a:extLst>
              <a:ext uri="{FF2B5EF4-FFF2-40B4-BE49-F238E27FC236}">
                <a16:creationId xmlns:a16="http://schemas.microsoft.com/office/drawing/2014/main" id="{ED542D71-CE01-4796-96E0-5E29B559F926}"/>
              </a:ext>
            </a:extLst>
          </p:cNvPr>
          <p:cNvSpPr txBox="1"/>
          <p:nvPr/>
        </p:nvSpPr>
        <p:spPr>
          <a:xfrm>
            <a:off x="1054421" y="988066"/>
            <a:ext cx="10523172" cy="5539978"/>
          </a:xfrm>
          <a:prstGeom prst="rect">
            <a:avLst/>
          </a:prstGeom>
          <a:noFill/>
        </p:spPr>
        <p:txBody>
          <a:bodyPr wrap="square" rtlCol="0">
            <a:spAutoFit/>
          </a:bodyPr>
          <a:lstStyle/>
          <a:p>
            <a:r>
              <a:rPr lang="es-ES" sz="2400" b="1" dirty="0">
                <a:solidFill>
                  <a:srgbClr val="00599D"/>
                </a:solidFill>
                <a:latin typeface="Montserrat" panose="00000500000000000000" pitchFamily="2" charset="0"/>
                <a:ea typeface="Source Sans Pro" panose="020B0503030403020204" pitchFamily="34" charset="0"/>
              </a:rPr>
              <a:t>Modelado.</a:t>
            </a:r>
          </a:p>
          <a:p>
            <a:endParaRPr lang="es-ES" sz="2400" b="1" dirty="0">
              <a:solidFill>
                <a:srgbClr val="00599D"/>
              </a:solidFill>
              <a:latin typeface="Montserrat" panose="00000500000000000000" pitchFamily="2" charset="0"/>
              <a:ea typeface="Source Sans Pro" panose="020B0503030403020204" pitchFamily="34" charset="0"/>
            </a:endParaRPr>
          </a:p>
          <a:p>
            <a:r>
              <a:rPr lang="es-MX" b="1" dirty="0"/>
              <a:t>Función Sk.Child</a:t>
            </a:r>
            <a:endParaRPr lang="es-CO" dirty="0"/>
          </a:p>
          <a:p>
            <a:pPr algn="just" fontAlgn="base"/>
            <a:r>
              <a:rPr lang="es-ES" dirty="0">
                <a:solidFill>
                  <a:schemeClr val="bg2">
                    <a:lumMod val="25000"/>
                  </a:schemeClr>
                </a:solidFill>
              </a:rPr>
              <a:t>Calcula direcciones aleatorias específicas basadas en la máxima asimetría de un conjunto de datos multivariado utilizando el método de proyección máxima según Ortiz y Londoño (2023). Requiere una matriz de datos estandarizados y una proyección de máxima asimetría como entradas, generando direcciones basadas en los percentiles 25 y 75 de la proyección para detectar y ajustar datos.</a:t>
            </a:r>
          </a:p>
          <a:p>
            <a:pPr algn="just" fontAlgn="base"/>
            <a:endParaRPr lang="es-ES" dirty="0">
              <a:solidFill>
                <a:schemeClr val="bg2">
                  <a:lumMod val="25000"/>
                </a:schemeClr>
              </a:solidFill>
              <a:latin typeface="Montserrat" panose="00000500000000000000" pitchFamily="2" charset="0"/>
              <a:ea typeface="Source Sans Pro" panose="020B0503030403020204" pitchFamily="34" charset="0"/>
            </a:endParaRPr>
          </a:p>
          <a:p>
            <a:r>
              <a:rPr lang="es-MX" b="1" dirty="0"/>
              <a:t>Función adj.outly</a:t>
            </a:r>
          </a:p>
          <a:p>
            <a:pPr algn="just"/>
            <a:r>
              <a:rPr lang="es-ES" dirty="0">
                <a:solidFill>
                  <a:schemeClr val="bg2">
                    <a:lumMod val="25000"/>
                  </a:schemeClr>
                </a:solidFill>
              </a:rPr>
              <a:t>Calcula una medida de outlyingness ajustada para datos univariados según Ortiz y Londoño (2023). Utiliza parámetros robustos como la mediana, el Medcouple para asimetría, el rango intercuartílico y el tamaño de la muestra para ajustar límites y determinar la outlyingness de cada observación en el vector de datos X.</a:t>
            </a:r>
          </a:p>
          <a:p>
            <a:pPr algn="just"/>
            <a:endParaRPr lang="es-ES" dirty="0">
              <a:solidFill>
                <a:schemeClr val="bg2">
                  <a:lumMod val="25000"/>
                </a:schemeClr>
              </a:solidFill>
              <a:latin typeface="Montserrat" panose="00000500000000000000" pitchFamily="2" charset="0"/>
              <a:ea typeface="Source Sans Pro" panose="020B0503030403020204" pitchFamily="34" charset="0"/>
            </a:endParaRPr>
          </a:p>
          <a:p>
            <a:r>
              <a:rPr lang="es-MX" b="1" dirty="0"/>
              <a:t>Función Adj.Outlier</a:t>
            </a:r>
          </a:p>
          <a:p>
            <a:pPr algn="just"/>
            <a:r>
              <a:rPr lang="es-ES" dirty="0">
                <a:solidFill>
                  <a:schemeClr val="bg2">
                    <a:lumMod val="25000"/>
                  </a:schemeClr>
                </a:solidFill>
              </a:rPr>
              <a:t>Detecta valores atípicos univariados utilizando la asimetría ajustada según Ortiz y Londoño (2023). Toma como entrada un vector de datos univariados y un tipo de calibración "1" para Medcouple u otro valor para el método tradicional del "upper whisker", devolviendo un vector binario donde "1" indica outliers y "0" indica valores normales. Utiliza filtros de percentil, parámetros robustos como Medcouple e IQR, y calcula un punto de corte ajustado para identificar outliers de manera efectiva.</a:t>
            </a:r>
            <a:endParaRPr lang="es-CO" dirty="0">
              <a:solidFill>
                <a:schemeClr val="bg2">
                  <a:lumMod val="25000"/>
                </a:schemeClr>
              </a:solidFill>
              <a:latin typeface="Montserrat" panose="00000500000000000000" pitchFamily="2" charset="0"/>
              <a:ea typeface="Source Sans Pro" panose="020B0503030403020204" pitchFamily="34" charset="0"/>
            </a:endParaRPr>
          </a:p>
        </p:txBody>
      </p:sp>
    </p:spTree>
    <p:extLst>
      <p:ext uri="{BB962C8B-B14F-4D97-AF65-F5344CB8AC3E}">
        <p14:creationId xmlns:p14="http://schemas.microsoft.com/office/powerpoint/2010/main" val="333353488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uadroTexto 7">
            <a:extLst>
              <a:ext uri="{FF2B5EF4-FFF2-40B4-BE49-F238E27FC236}">
                <a16:creationId xmlns:a16="http://schemas.microsoft.com/office/drawing/2014/main" id="{FE732EA8-40C0-4157-B0FD-F1E7F703F7C2}"/>
              </a:ext>
            </a:extLst>
          </p:cNvPr>
          <p:cNvSpPr txBox="1"/>
          <p:nvPr/>
        </p:nvSpPr>
        <p:spPr>
          <a:xfrm>
            <a:off x="365189" y="405301"/>
            <a:ext cx="5028007" cy="584775"/>
          </a:xfrm>
          <a:prstGeom prst="rect">
            <a:avLst/>
          </a:prstGeom>
          <a:noFill/>
        </p:spPr>
        <p:txBody>
          <a:bodyPr wrap="square">
            <a:spAutoFit/>
          </a:bodyPr>
          <a:lstStyle/>
          <a:p>
            <a:pPr lvl="0">
              <a:defRPr/>
            </a:pPr>
            <a:r>
              <a:rPr lang="es-MX" sz="3200" b="1" dirty="0">
                <a:solidFill>
                  <a:srgbClr val="313EC3"/>
                </a:solidFill>
                <a:latin typeface="Montserrat" panose="00000500000000000000" pitchFamily="2" charset="0"/>
              </a:rPr>
              <a:t>6. Marco Metodológico</a:t>
            </a:r>
            <a:endParaRPr kumimoji="0" lang="es-CO" sz="3200" b="1" i="0" u="none" strike="noStrike" kern="1200" cap="none" spc="0" normalizeH="0" baseline="0" noProof="0" dirty="0">
              <a:ln>
                <a:noFill/>
              </a:ln>
              <a:solidFill>
                <a:srgbClr val="313EC3"/>
              </a:solidFill>
              <a:effectLst/>
              <a:uLnTx/>
              <a:uFillTx/>
              <a:latin typeface="Montserrat" panose="00000500000000000000" pitchFamily="2" charset="0"/>
            </a:endParaRPr>
          </a:p>
        </p:txBody>
      </p:sp>
      <p:sp>
        <p:nvSpPr>
          <p:cNvPr id="12" name="TextBox 9">
            <a:extLst>
              <a:ext uri="{FF2B5EF4-FFF2-40B4-BE49-F238E27FC236}">
                <a16:creationId xmlns:a16="http://schemas.microsoft.com/office/drawing/2014/main" id="{ED542D71-CE01-4796-96E0-5E29B559F926}"/>
              </a:ext>
            </a:extLst>
          </p:cNvPr>
          <p:cNvSpPr txBox="1"/>
          <p:nvPr/>
        </p:nvSpPr>
        <p:spPr>
          <a:xfrm>
            <a:off x="1054421" y="988066"/>
            <a:ext cx="10872536" cy="5539978"/>
          </a:xfrm>
          <a:prstGeom prst="rect">
            <a:avLst/>
          </a:prstGeom>
          <a:noFill/>
        </p:spPr>
        <p:txBody>
          <a:bodyPr wrap="square" rtlCol="0">
            <a:spAutoFit/>
          </a:bodyPr>
          <a:lstStyle/>
          <a:p>
            <a:r>
              <a:rPr lang="es-ES" sz="2400" b="1" dirty="0">
                <a:solidFill>
                  <a:srgbClr val="00599D"/>
                </a:solidFill>
                <a:latin typeface="Montserrat" panose="00000500000000000000" pitchFamily="2" charset="0"/>
                <a:ea typeface="Source Sans Pro" panose="020B0503030403020204" pitchFamily="34" charset="0"/>
              </a:rPr>
              <a:t>Modelado.</a:t>
            </a:r>
          </a:p>
          <a:p>
            <a:endParaRPr lang="es-ES" sz="2400" b="1" dirty="0">
              <a:solidFill>
                <a:srgbClr val="00599D"/>
              </a:solidFill>
              <a:latin typeface="Montserrat" panose="00000500000000000000" pitchFamily="2" charset="0"/>
              <a:ea typeface="Source Sans Pro" panose="020B0503030403020204" pitchFamily="34" charset="0"/>
            </a:endParaRPr>
          </a:p>
          <a:p>
            <a:r>
              <a:rPr lang="es-MX" b="1" dirty="0"/>
              <a:t>Función max_skew</a:t>
            </a:r>
          </a:p>
          <a:p>
            <a:pPr algn="just"/>
            <a:r>
              <a:rPr lang="es-ES" dirty="0">
                <a:solidFill>
                  <a:schemeClr val="bg2">
                    <a:lumMod val="25000"/>
                  </a:schemeClr>
                </a:solidFill>
              </a:rPr>
              <a:t>Calcula la proyección de máxima asimetría en datos multivariados según Ortiz y Londoño (2023), devolviendo un vector que maximiza el coeficiente de asimetría y el valor que representa el tercer momento central estandarizado de la proyección. Utiliza estandarización de datos, componentes principales y iteraciones para encontrar la dirección óptima que maximiza la asimetría de los datos en X.</a:t>
            </a:r>
          </a:p>
          <a:p>
            <a:pPr algn="just" fontAlgn="base"/>
            <a:endParaRPr lang="es-ES" dirty="0">
              <a:solidFill>
                <a:schemeClr val="bg2">
                  <a:lumMod val="25000"/>
                </a:schemeClr>
              </a:solidFill>
              <a:latin typeface="Montserrat" panose="00000500000000000000" pitchFamily="2" charset="0"/>
              <a:ea typeface="Source Sans Pro" panose="020B0503030403020204" pitchFamily="34" charset="0"/>
            </a:endParaRPr>
          </a:p>
          <a:p>
            <a:r>
              <a:rPr lang="es-MX" b="1" dirty="0"/>
              <a:t>Función val_skew</a:t>
            </a:r>
          </a:p>
          <a:p>
            <a:pPr algn="just"/>
            <a:r>
              <a:rPr lang="es-ES" dirty="0">
                <a:solidFill>
                  <a:schemeClr val="bg2">
                    <a:lumMod val="25000"/>
                  </a:schemeClr>
                </a:solidFill>
              </a:rPr>
              <a:t>Evalúa el coeficiente de momento de orden k para la proyección univariada de datos multivariados según Peña y Prieto (2001), calculando el coeficiente de momento (mc) ajustado para la dirección de proyección dada. Utiliza la proyección de datos, la media, desviación absoluta y varianza para obtener una medida de asimetría o momentos estadísticos de los datos proyectados, siendo útil en análisis de asimetría y otros contextos estadísticos.</a:t>
            </a:r>
          </a:p>
          <a:p>
            <a:pPr algn="just"/>
            <a:endParaRPr lang="es-ES" dirty="0">
              <a:solidFill>
                <a:schemeClr val="bg2">
                  <a:lumMod val="25000"/>
                </a:schemeClr>
              </a:solidFill>
              <a:latin typeface="Montserrat" panose="00000500000000000000" pitchFamily="2" charset="0"/>
              <a:ea typeface="Source Sans Pro" panose="020B0503030403020204" pitchFamily="34" charset="0"/>
            </a:endParaRPr>
          </a:p>
          <a:p>
            <a:r>
              <a:rPr lang="es-MX" b="1" dirty="0"/>
              <a:t>Función gen_rcorr</a:t>
            </a:r>
          </a:p>
          <a:p>
            <a:pPr algn="just"/>
            <a:r>
              <a:rPr lang="es-ES" dirty="0">
                <a:solidFill>
                  <a:schemeClr val="bg2">
                    <a:lumMod val="25000"/>
                  </a:schemeClr>
                </a:solidFill>
              </a:rPr>
              <a:t>Genera una matriz de correlación aleatoria para una variable aleatoria multivariada de dimensión p según Velasco (2023), ajustando iterativamente los valores propios y vectores propios para cumplir con la condición de correlación deseada. Utiliza valores propios, una matriz aleatoria inicial y técnicas iterativas para obtener una matriz Sigma que refleje la estructura de correlación aleatoria generada, devolviéndola como salida final.</a:t>
            </a:r>
            <a:endParaRPr lang="es-CO" dirty="0">
              <a:solidFill>
                <a:schemeClr val="bg2">
                  <a:lumMod val="25000"/>
                </a:schemeClr>
              </a:solidFill>
              <a:latin typeface="Montserrat" panose="00000500000000000000" pitchFamily="2" charset="0"/>
              <a:ea typeface="Source Sans Pro" panose="020B0503030403020204" pitchFamily="34" charset="0"/>
            </a:endParaRPr>
          </a:p>
        </p:txBody>
      </p:sp>
    </p:spTree>
    <p:extLst>
      <p:ext uri="{BB962C8B-B14F-4D97-AF65-F5344CB8AC3E}">
        <p14:creationId xmlns:p14="http://schemas.microsoft.com/office/powerpoint/2010/main" val="364181025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uadroTexto 7">
            <a:extLst>
              <a:ext uri="{FF2B5EF4-FFF2-40B4-BE49-F238E27FC236}">
                <a16:creationId xmlns:a16="http://schemas.microsoft.com/office/drawing/2014/main" id="{FE732EA8-40C0-4157-B0FD-F1E7F703F7C2}"/>
              </a:ext>
            </a:extLst>
          </p:cNvPr>
          <p:cNvSpPr txBox="1"/>
          <p:nvPr/>
        </p:nvSpPr>
        <p:spPr>
          <a:xfrm>
            <a:off x="365189" y="405301"/>
            <a:ext cx="5028007" cy="584775"/>
          </a:xfrm>
          <a:prstGeom prst="rect">
            <a:avLst/>
          </a:prstGeom>
          <a:noFill/>
        </p:spPr>
        <p:txBody>
          <a:bodyPr wrap="square">
            <a:spAutoFit/>
          </a:bodyPr>
          <a:lstStyle/>
          <a:p>
            <a:pPr lvl="0">
              <a:defRPr/>
            </a:pPr>
            <a:r>
              <a:rPr lang="es-MX" sz="3200" b="1" dirty="0">
                <a:solidFill>
                  <a:srgbClr val="313EC3"/>
                </a:solidFill>
                <a:latin typeface="Montserrat" panose="00000500000000000000" pitchFamily="2" charset="0"/>
              </a:rPr>
              <a:t>6. Marco Metodológico</a:t>
            </a:r>
            <a:endParaRPr kumimoji="0" lang="es-CO" sz="3200" b="1" i="0" u="none" strike="noStrike" kern="1200" cap="none" spc="0" normalizeH="0" baseline="0" noProof="0" dirty="0">
              <a:ln>
                <a:noFill/>
              </a:ln>
              <a:solidFill>
                <a:srgbClr val="313EC3"/>
              </a:solidFill>
              <a:effectLst/>
              <a:uLnTx/>
              <a:uFillTx/>
              <a:latin typeface="Montserrat" panose="00000500000000000000" pitchFamily="2" charset="0"/>
            </a:endParaRPr>
          </a:p>
        </p:txBody>
      </p:sp>
      <p:sp>
        <p:nvSpPr>
          <p:cNvPr id="12" name="TextBox 9">
            <a:extLst>
              <a:ext uri="{FF2B5EF4-FFF2-40B4-BE49-F238E27FC236}">
                <a16:creationId xmlns:a16="http://schemas.microsoft.com/office/drawing/2014/main" id="{ED542D71-CE01-4796-96E0-5E29B559F926}"/>
              </a:ext>
            </a:extLst>
          </p:cNvPr>
          <p:cNvSpPr txBox="1"/>
          <p:nvPr/>
        </p:nvSpPr>
        <p:spPr>
          <a:xfrm>
            <a:off x="1054421" y="988066"/>
            <a:ext cx="10872536" cy="4154984"/>
          </a:xfrm>
          <a:prstGeom prst="rect">
            <a:avLst/>
          </a:prstGeom>
          <a:noFill/>
        </p:spPr>
        <p:txBody>
          <a:bodyPr wrap="square" rtlCol="0">
            <a:spAutoFit/>
          </a:bodyPr>
          <a:lstStyle/>
          <a:p>
            <a:r>
              <a:rPr lang="es-ES" sz="2400" b="1" dirty="0">
                <a:solidFill>
                  <a:srgbClr val="00599D"/>
                </a:solidFill>
                <a:latin typeface="Montserrat" panose="00000500000000000000" pitchFamily="2" charset="0"/>
                <a:ea typeface="Source Sans Pro" panose="020B0503030403020204" pitchFamily="34" charset="0"/>
              </a:rPr>
              <a:t>Modelado.</a:t>
            </a:r>
          </a:p>
          <a:p>
            <a:endParaRPr lang="es-ES" sz="2400" b="1" dirty="0">
              <a:solidFill>
                <a:srgbClr val="00599D"/>
              </a:solidFill>
              <a:latin typeface="Montserrat" panose="00000500000000000000" pitchFamily="2" charset="0"/>
              <a:ea typeface="Source Sans Pro" panose="020B0503030403020204" pitchFamily="34" charset="0"/>
            </a:endParaRPr>
          </a:p>
          <a:p>
            <a:r>
              <a:rPr lang="es-MX" b="1" dirty="0"/>
              <a:t>Función GenAtip</a:t>
            </a:r>
          </a:p>
          <a:p>
            <a:pPr algn="just"/>
            <a:r>
              <a:rPr lang="es-ES" dirty="0">
                <a:solidFill>
                  <a:schemeClr val="bg2">
                    <a:lumMod val="25000"/>
                  </a:schemeClr>
                </a:solidFill>
              </a:rPr>
              <a:t>Permite generar observaciones multivariadas simuladas con y sin outliers según Peña y Prieto (2020). Utiliza distintos modos de simulación para incluir outliers con parámetros como proporción, desviación y factor de escala, así como contaminaciones específicas en las medias y correlaciones de los datos generados, proporcionando etiquetas que indican la presencia de outliers en las observaciones..</a:t>
            </a:r>
          </a:p>
          <a:p>
            <a:pPr algn="just" fontAlgn="base"/>
            <a:endParaRPr lang="es-ES" dirty="0">
              <a:solidFill>
                <a:schemeClr val="bg2">
                  <a:lumMod val="25000"/>
                </a:schemeClr>
              </a:solidFill>
              <a:latin typeface="Montserrat" panose="00000500000000000000" pitchFamily="2" charset="0"/>
              <a:ea typeface="Source Sans Pro" panose="020B0503030403020204" pitchFamily="34" charset="0"/>
            </a:endParaRPr>
          </a:p>
          <a:p>
            <a:r>
              <a:rPr lang="es-MX" b="1" dirty="0"/>
              <a:t>Código Main y Simulations</a:t>
            </a:r>
          </a:p>
          <a:p>
            <a:pPr algn="just"/>
            <a:r>
              <a:rPr lang="es-ES" dirty="0">
                <a:solidFill>
                  <a:schemeClr val="bg2">
                    <a:lumMod val="25000"/>
                  </a:schemeClr>
                </a:solidFill>
              </a:rPr>
              <a:t>El código Main ejecuta simulaciones para generar datos contaminados según distintos modelos y parámetros especificados, utilizando la función GenAtip para producir datos multivariantes con outliers. El código Simulations configura y ejecuta simulaciones para evaluar métodos de detección de outliers en datos multivariantes contaminados, calculando métricas de precisión como matrices de confusión para comparar métodos como RSP-SAO y SAO.</a:t>
            </a:r>
          </a:p>
        </p:txBody>
      </p:sp>
    </p:spTree>
    <p:extLst>
      <p:ext uri="{BB962C8B-B14F-4D97-AF65-F5344CB8AC3E}">
        <p14:creationId xmlns:p14="http://schemas.microsoft.com/office/powerpoint/2010/main" val="322882711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uadroTexto 7">
            <a:extLst>
              <a:ext uri="{FF2B5EF4-FFF2-40B4-BE49-F238E27FC236}">
                <a16:creationId xmlns:a16="http://schemas.microsoft.com/office/drawing/2014/main" id="{FE732EA8-40C0-4157-B0FD-F1E7F703F7C2}"/>
              </a:ext>
            </a:extLst>
          </p:cNvPr>
          <p:cNvSpPr txBox="1"/>
          <p:nvPr/>
        </p:nvSpPr>
        <p:spPr>
          <a:xfrm>
            <a:off x="365189" y="405301"/>
            <a:ext cx="5028007" cy="584775"/>
          </a:xfrm>
          <a:prstGeom prst="rect">
            <a:avLst/>
          </a:prstGeom>
          <a:noFill/>
        </p:spPr>
        <p:txBody>
          <a:bodyPr wrap="square">
            <a:spAutoFit/>
          </a:bodyPr>
          <a:lstStyle/>
          <a:p>
            <a:pPr lvl="0">
              <a:defRPr/>
            </a:pPr>
            <a:r>
              <a:rPr lang="es-MX" sz="3200" b="1" dirty="0">
                <a:solidFill>
                  <a:srgbClr val="313EC3"/>
                </a:solidFill>
                <a:latin typeface="Montserrat" panose="00000500000000000000" pitchFamily="2" charset="0"/>
              </a:rPr>
              <a:t>6. Marco Metodológico</a:t>
            </a:r>
            <a:endParaRPr kumimoji="0" lang="es-CO" sz="3200" b="1" i="0" u="none" strike="noStrike" kern="1200" cap="none" spc="0" normalizeH="0" baseline="0" noProof="0" dirty="0">
              <a:ln>
                <a:noFill/>
              </a:ln>
              <a:solidFill>
                <a:srgbClr val="313EC3"/>
              </a:solidFill>
              <a:effectLst/>
              <a:uLnTx/>
              <a:uFillTx/>
              <a:latin typeface="Montserrat" panose="00000500000000000000" pitchFamily="2" charset="0"/>
            </a:endParaRPr>
          </a:p>
        </p:txBody>
      </p:sp>
      <p:sp>
        <p:nvSpPr>
          <p:cNvPr id="12" name="TextBox 9">
            <a:extLst>
              <a:ext uri="{FF2B5EF4-FFF2-40B4-BE49-F238E27FC236}">
                <a16:creationId xmlns:a16="http://schemas.microsoft.com/office/drawing/2014/main" id="{ED542D71-CE01-4796-96E0-5E29B559F926}"/>
              </a:ext>
            </a:extLst>
          </p:cNvPr>
          <p:cNvSpPr txBox="1"/>
          <p:nvPr/>
        </p:nvSpPr>
        <p:spPr>
          <a:xfrm>
            <a:off x="1054421" y="988066"/>
            <a:ext cx="10872536" cy="5447645"/>
          </a:xfrm>
          <a:prstGeom prst="rect">
            <a:avLst/>
          </a:prstGeom>
          <a:noFill/>
        </p:spPr>
        <p:txBody>
          <a:bodyPr wrap="square" rtlCol="0">
            <a:spAutoFit/>
          </a:bodyPr>
          <a:lstStyle/>
          <a:p>
            <a:r>
              <a:rPr lang="es-ES" sz="2400" b="1" dirty="0">
                <a:solidFill>
                  <a:srgbClr val="00599D"/>
                </a:solidFill>
                <a:latin typeface="Montserrat" panose="00000500000000000000" pitchFamily="2" charset="0"/>
                <a:ea typeface="Source Sans Pro" panose="020B0503030403020204" pitchFamily="34" charset="0"/>
              </a:rPr>
              <a:t>Evaluación.</a:t>
            </a:r>
          </a:p>
          <a:p>
            <a:pPr algn="just"/>
            <a:endParaRPr lang="es-MX" b="1" dirty="0"/>
          </a:p>
          <a:p>
            <a:pPr algn="just"/>
            <a:r>
              <a:rPr lang="es-ES" dirty="0"/>
              <a:t>La tasa de detección real (𝑐), también conocida como sensibilidad, indica qué proporción de outliers reales son correctamente identificados por el método. Una 𝑐 alta sugiere que el método es efectivo en capturar la mayoría de los outliers en el conjunto de datos, asegurando una detección robusta de observaciones anómalas.</a:t>
            </a:r>
          </a:p>
          <a:p>
            <a:pPr algn="just"/>
            <a:endParaRPr lang="es-ES" dirty="0"/>
          </a:p>
          <a:p>
            <a:pPr algn="just"/>
            <a:r>
              <a:rPr lang="es-ES" dirty="0"/>
              <a:t>La tasa de detección falsa (𝑓) o tasa de falsos positivos, mide cuántas observaciones normales son incorrectamente clasificadas como outliers. Un 𝑓 elevado indica que el método tiende a etiquetar erróneamente observaciones no anómalas como anómalas, lo cual puede comprometer la interpretación precisa de los datos al introducir ruido o sesgo en el análisis.</a:t>
            </a:r>
          </a:p>
          <a:p>
            <a:pPr algn="just"/>
            <a:endParaRPr lang="es-ES" dirty="0"/>
          </a:p>
          <a:p>
            <a:pPr algn="just"/>
            <a:r>
              <a:rPr lang="es-ES" dirty="0"/>
              <a:t>Es crucial equilibrar 𝑐 y 𝑓 para evaluar la eficacia global de los métodos de detección de outliers se busca maximizar la sensibilidad (𝑐 alta) para detectar la mayoría de los outliers verdaderos, mientras se minimiza la tasa de falsos positivos (𝑓 baja) para evitar la clasificación incorrecta de observaciones normales.</a:t>
            </a:r>
          </a:p>
          <a:p>
            <a:pPr algn="just"/>
            <a:endParaRPr lang="es-ES" dirty="0"/>
          </a:p>
          <a:p>
            <a:pPr algn="just"/>
            <a:r>
              <a:rPr lang="es-ES" dirty="0"/>
              <a:t>En resumen, las tasas de detección real y falsa son indicadores esenciales para evaluar la precisión y efectividad de los métodos de detección de outliers. Una interpretación correcta de estas métricas permite determinar qué tan bien un método puede distinguir entre observaciones anómalas y normales, facilitando así la confianza en los resultados obtenidos.</a:t>
            </a:r>
          </a:p>
        </p:txBody>
      </p:sp>
    </p:spTree>
    <p:extLst>
      <p:ext uri="{BB962C8B-B14F-4D97-AF65-F5344CB8AC3E}">
        <p14:creationId xmlns:p14="http://schemas.microsoft.com/office/powerpoint/2010/main" val="138708989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uadroTexto 7">
            <a:extLst>
              <a:ext uri="{FF2B5EF4-FFF2-40B4-BE49-F238E27FC236}">
                <a16:creationId xmlns:a16="http://schemas.microsoft.com/office/drawing/2014/main" id="{FE732EA8-40C0-4157-B0FD-F1E7F703F7C2}"/>
              </a:ext>
            </a:extLst>
          </p:cNvPr>
          <p:cNvSpPr txBox="1"/>
          <p:nvPr/>
        </p:nvSpPr>
        <p:spPr>
          <a:xfrm>
            <a:off x="365189" y="405301"/>
            <a:ext cx="5028007" cy="584775"/>
          </a:xfrm>
          <a:prstGeom prst="rect">
            <a:avLst/>
          </a:prstGeom>
          <a:noFill/>
        </p:spPr>
        <p:txBody>
          <a:bodyPr wrap="square">
            <a:spAutoFit/>
          </a:bodyPr>
          <a:lstStyle/>
          <a:p>
            <a:pPr lvl="0">
              <a:defRPr/>
            </a:pPr>
            <a:r>
              <a:rPr lang="es-MX" sz="3200" b="1" dirty="0">
                <a:solidFill>
                  <a:srgbClr val="313EC3"/>
                </a:solidFill>
                <a:latin typeface="Montserrat" panose="00000500000000000000" pitchFamily="2" charset="0"/>
              </a:rPr>
              <a:t>7. Resultados</a:t>
            </a:r>
            <a:endParaRPr kumimoji="0" lang="es-CO" sz="3200" b="1" i="0" u="none" strike="noStrike" kern="1200" cap="none" spc="0" normalizeH="0" baseline="0" noProof="0" dirty="0">
              <a:ln>
                <a:noFill/>
              </a:ln>
              <a:solidFill>
                <a:srgbClr val="313EC3"/>
              </a:solidFill>
              <a:effectLst/>
              <a:uLnTx/>
              <a:uFillTx/>
              <a:latin typeface="Montserrat" panose="00000500000000000000" pitchFamily="2" charset="0"/>
            </a:endParaRPr>
          </a:p>
        </p:txBody>
      </p:sp>
      <p:pic>
        <p:nvPicPr>
          <p:cNvPr id="18" name="Imagen 17">
            <a:extLst>
              <a:ext uri="{FF2B5EF4-FFF2-40B4-BE49-F238E27FC236}">
                <a16:creationId xmlns:a16="http://schemas.microsoft.com/office/drawing/2014/main" id="{865CD68D-1280-479D-95A4-956B87692F89}"/>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3405808" y="697688"/>
            <a:ext cx="4407563" cy="5655139"/>
          </a:xfrm>
          <a:prstGeom prst="rect">
            <a:avLst/>
          </a:prstGeom>
          <a:noFill/>
          <a:ln>
            <a:noFill/>
          </a:ln>
        </p:spPr>
      </p:pic>
      <p:sp>
        <p:nvSpPr>
          <p:cNvPr id="2" name="Rectángulo 1">
            <a:extLst>
              <a:ext uri="{FF2B5EF4-FFF2-40B4-BE49-F238E27FC236}">
                <a16:creationId xmlns:a16="http://schemas.microsoft.com/office/drawing/2014/main" id="{C176BA9F-CE3B-4C03-8568-14A2DEAE1517}"/>
              </a:ext>
            </a:extLst>
          </p:cNvPr>
          <p:cNvSpPr/>
          <p:nvPr/>
        </p:nvSpPr>
        <p:spPr>
          <a:xfrm>
            <a:off x="7813371" y="2617316"/>
            <a:ext cx="3776869" cy="1815882"/>
          </a:xfrm>
          <a:prstGeom prst="rect">
            <a:avLst/>
          </a:prstGeom>
        </p:spPr>
        <p:txBody>
          <a:bodyPr wrap="square">
            <a:spAutoFit/>
          </a:bodyPr>
          <a:lstStyle/>
          <a:p>
            <a:pPr marL="180340" algn="just">
              <a:spcAft>
                <a:spcPts val="0"/>
              </a:spcAft>
            </a:pPr>
            <a:r>
              <a:rPr lang="es-ES_tradnl" sz="1600" b="1" dirty="0">
                <a:latin typeface="Arial" panose="020B0604020202020204" pitchFamily="34" charset="0"/>
                <a:ea typeface="Times New Roman" panose="02020603050405020304" pitchFamily="18" charset="0"/>
                <a:cs typeface="Times New Roman" panose="02020603050405020304" pitchFamily="18" charset="0"/>
              </a:rPr>
              <a:t>Valores c y f para todas las configuraciones de simulación. </a:t>
            </a:r>
          </a:p>
          <a:p>
            <a:pPr marL="180340" algn="just">
              <a:spcAft>
                <a:spcPts val="0"/>
              </a:spcAft>
            </a:pPr>
            <a:endParaRPr lang="es-CO" sz="1600" b="1" dirty="0">
              <a:latin typeface="Arial" panose="020B0604020202020204" pitchFamily="34" charset="0"/>
              <a:ea typeface="Times New Roman" panose="02020603050405020304" pitchFamily="18" charset="0"/>
              <a:cs typeface="Times New Roman" panose="02020603050405020304" pitchFamily="18" charset="0"/>
            </a:endParaRPr>
          </a:p>
          <a:p>
            <a:pPr marL="180340" algn="just">
              <a:spcAft>
                <a:spcPts val="0"/>
              </a:spcAft>
            </a:pPr>
            <a:r>
              <a:rPr lang="es-ES_tradnl" sz="1600" b="1" dirty="0">
                <a:latin typeface="Arial" panose="020B0604020202020204" pitchFamily="34" charset="0"/>
                <a:ea typeface="Times New Roman" panose="02020603050405020304" pitchFamily="18" charset="0"/>
                <a:cs typeface="Times New Roman" panose="02020603050405020304" pitchFamily="18" charset="0"/>
              </a:rPr>
              <a:t>(Los resultados se presentan en rojo para RSP-SAO y en negro para SAO. Al final de la tabla están los valores promedio de c y f.)</a:t>
            </a:r>
            <a:endParaRPr lang="es-CO" sz="1600" b="1" dirty="0">
              <a:effectLst/>
              <a:latin typeface="Arial" panose="020B060402020202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1348910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uadroTexto 7">
            <a:extLst>
              <a:ext uri="{FF2B5EF4-FFF2-40B4-BE49-F238E27FC236}">
                <a16:creationId xmlns:a16="http://schemas.microsoft.com/office/drawing/2014/main" id="{FE732EA8-40C0-4157-B0FD-F1E7F703F7C2}"/>
              </a:ext>
            </a:extLst>
          </p:cNvPr>
          <p:cNvSpPr txBox="1"/>
          <p:nvPr/>
        </p:nvSpPr>
        <p:spPr>
          <a:xfrm>
            <a:off x="365189" y="405301"/>
            <a:ext cx="5028007" cy="584775"/>
          </a:xfrm>
          <a:prstGeom prst="rect">
            <a:avLst/>
          </a:prstGeom>
          <a:noFill/>
        </p:spPr>
        <p:txBody>
          <a:bodyPr wrap="square">
            <a:spAutoFit/>
          </a:bodyPr>
          <a:lstStyle/>
          <a:p>
            <a:pPr lvl="0">
              <a:defRPr/>
            </a:pPr>
            <a:r>
              <a:rPr lang="es-MX" sz="3200" b="1" dirty="0">
                <a:solidFill>
                  <a:srgbClr val="313EC3"/>
                </a:solidFill>
                <a:latin typeface="Montserrat" panose="00000500000000000000" pitchFamily="2" charset="0"/>
              </a:rPr>
              <a:t>7. Resultados</a:t>
            </a:r>
            <a:endParaRPr kumimoji="0" lang="es-CO" sz="3200" b="1" i="0" u="none" strike="noStrike" kern="1200" cap="none" spc="0" normalizeH="0" baseline="0" noProof="0" dirty="0">
              <a:ln>
                <a:noFill/>
              </a:ln>
              <a:solidFill>
                <a:srgbClr val="313EC3"/>
              </a:solidFill>
              <a:effectLst/>
              <a:uLnTx/>
              <a:uFillTx/>
              <a:latin typeface="Montserrat" panose="00000500000000000000" pitchFamily="2" charset="0"/>
            </a:endParaRPr>
          </a:p>
        </p:txBody>
      </p:sp>
      <p:grpSp>
        <p:nvGrpSpPr>
          <p:cNvPr id="9" name="Grupo 8">
            <a:extLst>
              <a:ext uri="{FF2B5EF4-FFF2-40B4-BE49-F238E27FC236}">
                <a16:creationId xmlns:a16="http://schemas.microsoft.com/office/drawing/2014/main" id="{17680AC7-655E-4521-B3D3-0DCD673C3254}"/>
              </a:ext>
            </a:extLst>
          </p:cNvPr>
          <p:cNvGrpSpPr/>
          <p:nvPr/>
        </p:nvGrpSpPr>
        <p:grpSpPr>
          <a:xfrm>
            <a:off x="556461" y="1094969"/>
            <a:ext cx="451310" cy="451310"/>
            <a:chOff x="7218427" y="5042959"/>
            <a:chExt cx="590550" cy="590550"/>
          </a:xfrm>
        </p:grpSpPr>
        <p:sp>
          <p:nvSpPr>
            <p:cNvPr id="10" name="Oval 8">
              <a:extLst>
                <a:ext uri="{FF2B5EF4-FFF2-40B4-BE49-F238E27FC236}">
                  <a16:creationId xmlns:a16="http://schemas.microsoft.com/office/drawing/2014/main" id="{B46C553F-E758-4643-975C-94D2BDEA77EC}"/>
                </a:ext>
              </a:extLst>
            </p:cNvPr>
            <p:cNvSpPr/>
            <p:nvPr/>
          </p:nvSpPr>
          <p:spPr>
            <a:xfrm>
              <a:off x="7218427" y="5042959"/>
              <a:ext cx="590550" cy="590550"/>
            </a:xfrm>
            <a:prstGeom prst="ellipse">
              <a:avLst/>
            </a:prstGeom>
            <a:solidFill>
              <a:srgbClr val="0059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latin typeface="Montserrat" panose="00000500000000000000" pitchFamily="2" charset="0"/>
              </a:endParaRPr>
            </a:p>
          </p:txBody>
        </p:sp>
        <p:sp>
          <p:nvSpPr>
            <p:cNvPr id="11" name="Freeform 259">
              <a:extLst>
                <a:ext uri="{FF2B5EF4-FFF2-40B4-BE49-F238E27FC236}">
                  <a16:creationId xmlns:a16="http://schemas.microsoft.com/office/drawing/2014/main" id="{6AB7110F-4ADD-42B9-A456-F4D4390856D8}"/>
                </a:ext>
              </a:extLst>
            </p:cNvPr>
            <p:cNvSpPr>
              <a:spLocks/>
            </p:cNvSpPr>
            <p:nvPr/>
          </p:nvSpPr>
          <p:spPr bwMode="auto">
            <a:xfrm>
              <a:off x="7340512" y="5180214"/>
              <a:ext cx="346379" cy="316039"/>
            </a:xfrm>
            <a:custGeom>
              <a:avLst/>
              <a:gdLst>
                <a:gd name="T0" fmla="*/ 610 w 719"/>
                <a:gd name="T1" fmla="*/ 48 h 657"/>
                <a:gd name="T2" fmla="*/ 210 w 719"/>
                <a:gd name="T3" fmla="*/ 454 h 657"/>
                <a:gd name="T4" fmla="*/ 115 w 719"/>
                <a:gd name="T5" fmla="*/ 359 h 657"/>
                <a:gd name="T6" fmla="*/ 57 w 719"/>
                <a:gd name="T7" fmla="*/ 331 h 657"/>
                <a:gd name="T8" fmla="*/ 22 w 719"/>
                <a:gd name="T9" fmla="*/ 382 h 657"/>
                <a:gd name="T10" fmla="*/ 42 w 719"/>
                <a:gd name="T11" fmla="*/ 467 h 657"/>
                <a:gd name="T12" fmla="*/ 195 w 719"/>
                <a:gd name="T13" fmla="*/ 644 h 657"/>
                <a:gd name="T14" fmla="*/ 268 w 719"/>
                <a:gd name="T15" fmla="*/ 620 h 657"/>
                <a:gd name="T16" fmla="*/ 287 w 719"/>
                <a:gd name="T17" fmla="*/ 597 h 657"/>
                <a:gd name="T18" fmla="*/ 287 w 719"/>
                <a:gd name="T19" fmla="*/ 597 h 657"/>
                <a:gd name="T20" fmla="*/ 643 w 719"/>
                <a:gd name="T21" fmla="*/ 88 h 657"/>
                <a:gd name="T22" fmla="*/ 610 w 719"/>
                <a:gd name="T23" fmla="*/ 48 h 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19" h="657">
                  <a:moveTo>
                    <a:pt x="610" y="48"/>
                  </a:moveTo>
                  <a:cubicBezTo>
                    <a:pt x="563" y="71"/>
                    <a:pt x="334" y="332"/>
                    <a:pt x="210" y="454"/>
                  </a:cubicBezTo>
                  <a:lnTo>
                    <a:pt x="115" y="359"/>
                  </a:lnTo>
                  <a:cubicBezTo>
                    <a:pt x="104" y="346"/>
                    <a:pt x="80" y="304"/>
                    <a:pt x="57" y="331"/>
                  </a:cubicBezTo>
                  <a:lnTo>
                    <a:pt x="22" y="382"/>
                  </a:lnTo>
                  <a:cubicBezTo>
                    <a:pt x="0" y="409"/>
                    <a:pt x="24" y="453"/>
                    <a:pt x="42" y="467"/>
                  </a:cubicBezTo>
                  <a:lnTo>
                    <a:pt x="195" y="644"/>
                  </a:lnTo>
                  <a:cubicBezTo>
                    <a:pt x="212" y="657"/>
                    <a:pt x="245" y="647"/>
                    <a:pt x="268" y="620"/>
                  </a:cubicBezTo>
                  <a:lnTo>
                    <a:pt x="287" y="597"/>
                  </a:lnTo>
                  <a:lnTo>
                    <a:pt x="287" y="597"/>
                  </a:lnTo>
                  <a:lnTo>
                    <a:pt x="643" y="88"/>
                  </a:lnTo>
                  <a:cubicBezTo>
                    <a:pt x="666" y="61"/>
                    <a:pt x="719" y="0"/>
                    <a:pt x="610" y="48"/>
                  </a:cubicBezTo>
                  <a:close/>
                </a:path>
              </a:pathLst>
            </a:custGeom>
            <a:solidFill>
              <a:schemeClr val="bg1"/>
            </a:solidFill>
            <a:ln>
              <a:noFill/>
            </a:ln>
          </p:spPr>
          <p:txBody>
            <a:bodyPr vert="horz" wrap="square" lIns="146078" tIns="73039" rIns="146078" bIns="73039" numCol="1" anchor="t" anchorCtr="0" compatLnSpc="1">
              <a:prstTxWarp prst="textNoShape">
                <a:avLst/>
              </a:prstTxWarp>
            </a:bodyPr>
            <a:lstStyle/>
            <a:p>
              <a:endParaRPr lang="en-US" sz="2876" dirty="0">
                <a:solidFill>
                  <a:srgbClr val="121617"/>
                </a:solidFill>
                <a:latin typeface="Montserrat" panose="00000500000000000000" pitchFamily="2" charset="0"/>
              </a:endParaRPr>
            </a:p>
          </p:txBody>
        </p:sp>
      </p:grpSp>
      <mc:AlternateContent xmlns:mc="http://schemas.openxmlformats.org/markup-compatibility/2006">
        <mc:Choice xmlns:a14="http://schemas.microsoft.com/office/drawing/2010/main" Requires="a14">
          <p:sp>
            <p:nvSpPr>
              <p:cNvPr id="12" name="TextBox 9">
                <a:extLst>
                  <a:ext uri="{FF2B5EF4-FFF2-40B4-BE49-F238E27FC236}">
                    <a16:creationId xmlns:a16="http://schemas.microsoft.com/office/drawing/2014/main" id="{ED542D71-CE01-4796-96E0-5E29B559F926}"/>
                  </a:ext>
                </a:extLst>
              </p:cNvPr>
              <p:cNvSpPr txBox="1"/>
              <p:nvPr/>
            </p:nvSpPr>
            <p:spPr>
              <a:xfrm>
                <a:off x="1054421" y="988066"/>
                <a:ext cx="10872536" cy="4826129"/>
              </a:xfrm>
              <a:prstGeom prst="rect">
                <a:avLst/>
              </a:prstGeom>
              <a:noFill/>
            </p:spPr>
            <p:txBody>
              <a:bodyPr wrap="square" rtlCol="0">
                <a:spAutoFit/>
              </a:bodyPr>
              <a:lstStyle/>
              <a:p>
                <a:pPr algn="just"/>
                <a:r>
                  <a:rPr lang="es-CO" dirty="0"/>
                  <a:t>Considere una variable aleatoria </a:t>
                </a:r>
                <a14:m>
                  <m:oMath xmlns:m="http://schemas.openxmlformats.org/officeDocument/2006/math">
                    <m:r>
                      <m:rPr>
                        <m:sty m:val="p"/>
                      </m:rPr>
                      <a:rPr lang="es-MX"/>
                      <m:t>p</m:t>
                    </m:r>
                  </m:oMath>
                </a14:m>
                <a:r>
                  <a:rPr lang="es-CO" dirty="0"/>
                  <a:t>-dimensional </a:t>
                </a:r>
                <a14:m>
                  <m:oMath xmlns:m="http://schemas.openxmlformats.org/officeDocument/2006/math">
                    <m:r>
                      <a:rPr lang="es-CO" b="1" i="1"/>
                      <m:t>𝒛</m:t>
                    </m:r>
                    <m:r>
                      <a:rPr lang="es-CO" i="1"/>
                      <m:t>=</m:t>
                    </m:r>
                    <m:d>
                      <m:dPr>
                        <m:ctrlPr>
                          <a:rPr lang="es-CO" i="1"/>
                        </m:ctrlPr>
                      </m:dPr>
                      <m:e>
                        <m:r>
                          <a:rPr lang="es-CO" i="1"/>
                          <m:t>1−</m:t>
                        </m:r>
                        <m:r>
                          <a:rPr lang="es-CO" i="1"/>
                          <m:t>𝛼</m:t>
                        </m:r>
                      </m:e>
                    </m:d>
                    <m:sSub>
                      <m:sSubPr>
                        <m:ctrlPr>
                          <a:rPr lang="es-CO" b="1" i="1"/>
                        </m:ctrlPr>
                      </m:sSubPr>
                      <m:e>
                        <m:r>
                          <a:rPr lang="es-CO" b="1" i="1"/>
                          <m:t>𝒛</m:t>
                        </m:r>
                      </m:e>
                      <m:sub>
                        <m:r>
                          <a:rPr lang="es-CO" b="1" i="1"/>
                          <m:t>𝒄</m:t>
                        </m:r>
                      </m:sub>
                    </m:sSub>
                    <m:r>
                      <a:rPr lang="es-CO" i="1"/>
                      <m:t>+</m:t>
                    </m:r>
                    <m:r>
                      <m:rPr>
                        <m:sty m:val="p"/>
                      </m:rPr>
                      <a:rPr lang="es-MX"/>
                      <m:t>α</m:t>
                    </m:r>
                    <m:sSub>
                      <m:sSubPr>
                        <m:ctrlPr>
                          <a:rPr lang="es-CO" b="1" i="1"/>
                        </m:ctrlPr>
                      </m:sSubPr>
                      <m:e>
                        <m:r>
                          <a:rPr lang="es-CO" b="1" i="1"/>
                          <m:t>𝒛</m:t>
                        </m:r>
                      </m:e>
                      <m:sub>
                        <m:r>
                          <a:rPr lang="es-CO" b="1" i="1"/>
                          <m:t>𝟎</m:t>
                        </m:r>
                      </m:sub>
                    </m:sSub>
                  </m:oMath>
                </a14:m>
                <a:r>
                  <a:rPr lang="es-CO" dirty="0"/>
                  <a:t> que proviene de un Modelo de Contaminación Totalmente Dependiente (Alqallaf et al., 2009), dado como una combinación de distribuciones normales multivariadas de la forma </a:t>
                </a:r>
                <a14:m>
                  <m:oMath xmlns:m="http://schemas.openxmlformats.org/officeDocument/2006/math">
                    <m:sSub>
                      <m:sSubPr>
                        <m:ctrlPr>
                          <a:rPr lang="es-CO" b="1" i="1"/>
                        </m:ctrlPr>
                      </m:sSubPr>
                      <m:e>
                        <m:r>
                          <a:rPr lang="es-CO" b="1" i="1"/>
                          <m:t>𝒛</m:t>
                        </m:r>
                      </m:e>
                      <m:sub>
                        <m:r>
                          <a:rPr lang="es-CO" b="1" i="1"/>
                          <m:t>𝒄</m:t>
                        </m:r>
                      </m:sub>
                    </m:sSub>
                    <m:r>
                      <a:rPr lang="es-CO" b="1" i="1"/>
                      <m:t>=</m:t>
                    </m:r>
                    <m:sSub>
                      <m:sSubPr>
                        <m:ctrlPr>
                          <a:rPr lang="es-CO" i="1"/>
                        </m:ctrlPr>
                      </m:sSubPr>
                      <m:e>
                        <m:r>
                          <m:rPr>
                            <m:sty m:val="p"/>
                          </m:rPr>
                          <a:rPr lang="es-CO"/>
                          <m:t>N</m:t>
                        </m:r>
                      </m:e>
                      <m:sub>
                        <m:r>
                          <a:rPr lang="es-CO" i="1"/>
                          <m:t>𝑝</m:t>
                        </m:r>
                      </m:sub>
                    </m:sSub>
                    <m:r>
                      <a:rPr lang="es-CO" i="1"/>
                      <m:t>(</m:t>
                    </m:r>
                    <m:r>
                      <a:rPr lang="es-CO" b="1" i="1"/>
                      <m:t>𝟎</m:t>
                    </m:r>
                    <m:r>
                      <a:rPr lang="es-CO" b="1"/>
                      <m:t>,</m:t>
                    </m:r>
                    <m:r>
                      <a:rPr lang="es-CO" b="1" i="1"/>
                      <m:t>𝐈</m:t>
                    </m:r>
                    <m:r>
                      <a:rPr lang="es-CO" i="1"/>
                      <m:t>)</m:t>
                    </m:r>
                  </m:oMath>
                </a14:m>
                <a:r>
                  <a:rPr lang="es-CO" dirty="0"/>
                  <a:t> y </a:t>
                </a:r>
                <a14:m>
                  <m:oMath xmlns:m="http://schemas.openxmlformats.org/officeDocument/2006/math">
                    <m:sSub>
                      <m:sSubPr>
                        <m:ctrlPr>
                          <a:rPr lang="es-CO" b="1" i="1"/>
                        </m:ctrlPr>
                      </m:sSubPr>
                      <m:e>
                        <m:r>
                          <a:rPr lang="es-CO" b="1" i="1"/>
                          <m:t>𝒛</m:t>
                        </m:r>
                      </m:e>
                      <m:sub>
                        <m:r>
                          <a:rPr lang="es-CO" b="1" i="1"/>
                          <m:t>𝟎</m:t>
                        </m:r>
                      </m:sub>
                    </m:sSub>
                    <m:r>
                      <a:rPr lang="es-CO" b="1" i="1"/>
                      <m:t>=</m:t>
                    </m:r>
                    <m:sSub>
                      <m:sSubPr>
                        <m:ctrlPr>
                          <a:rPr lang="es-CO" i="1"/>
                        </m:ctrlPr>
                      </m:sSubPr>
                      <m:e>
                        <m:r>
                          <m:rPr>
                            <m:sty m:val="p"/>
                          </m:rPr>
                          <a:rPr lang="es-CO"/>
                          <m:t>N</m:t>
                        </m:r>
                      </m:e>
                      <m:sub>
                        <m:r>
                          <a:rPr lang="es-CO" i="1"/>
                          <m:t>𝑝</m:t>
                        </m:r>
                      </m:sub>
                    </m:sSub>
                    <m:r>
                      <a:rPr lang="es-CO" i="1"/>
                      <m:t>(</m:t>
                    </m:r>
                    <m:r>
                      <m:rPr>
                        <m:sty m:val="p"/>
                      </m:rPr>
                      <a:rPr lang="es-CO">
                        <a:latin typeface="Cambria Math" panose="02040503050406030204" pitchFamily="18" charset="0"/>
                      </a:rPr>
                      <m:t>λ</m:t>
                    </m:r>
                    <m:r>
                      <a:rPr lang="es-CO" b="1" i="1"/>
                      <m:t>𝟏</m:t>
                    </m:r>
                    <m:r>
                      <a:rPr lang="es-CO" b="1"/>
                      <m:t>,</m:t>
                    </m:r>
                    <m:r>
                      <a:rPr lang="es-CO" i="1" smtClean="0"/>
                      <m:t> </m:t>
                    </m:r>
                    <m:r>
                      <a:rPr lang="es-CO" i="1">
                        <a:latin typeface="Cambria Math" panose="02040503050406030204" pitchFamily="18" charset="0"/>
                      </a:rPr>
                      <m:t>𝛿</m:t>
                    </m:r>
                    <m:r>
                      <a:rPr lang="es-CO" b="1" i="1"/>
                      <m:t>𝐈</m:t>
                    </m:r>
                    <m:r>
                      <a:rPr lang="es-CO" i="1"/>
                      <m:t>)</m:t>
                    </m:r>
                  </m:oMath>
                </a14:m>
                <a:r>
                  <a:rPr lang="es-CO" dirty="0"/>
                  <a:t>, donde </a:t>
                </a:r>
                <a14:m>
                  <m:oMath xmlns:m="http://schemas.openxmlformats.org/officeDocument/2006/math">
                    <m:r>
                      <m:rPr>
                        <m:sty m:val="p"/>
                      </m:rPr>
                      <a:rPr lang="es-CO"/>
                      <m:t>λ</m:t>
                    </m:r>
                    <m:r>
                      <a:rPr lang="es-CO" b="1"/>
                      <m:t>≠</m:t>
                    </m:r>
                    <m:r>
                      <a:rPr lang="es-CO"/>
                      <m:t>0</m:t>
                    </m:r>
                  </m:oMath>
                </a14:m>
                <a:r>
                  <a:rPr lang="es-CO" dirty="0"/>
                  <a:t> es un escalar de ubicación del centro multivariado de la muestra contaminada; y </a:t>
                </a:r>
                <a14:m>
                  <m:oMath xmlns:m="http://schemas.openxmlformats.org/officeDocument/2006/math">
                    <m:r>
                      <a:rPr lang="es-CO" i="1"/>
                      <m:t>𝛿</m:t>
                    </m:r>
                    <m:r>
                      <a:rPr lang="es-CO" i="1"/>
                      <m:t>&gt;0</m:t>
                    </m:r>
                  </m:oMath>
                </a14:m>
                <a:r>
                  <a:rPr lang="es-CO" dirty="0"/>
                  <a:t> denota un factor de compresión/expansión de las varianzas marginales de la contaminación. Para este experimento se establece </a:t>
                </a:r>
                <a14:m>
                  <m:oMath xmlns:m="http://schemas.openxmlformats.org/officeDocument/2006/math">
                    <m:r>
                      <a:rPr lang="es-CO" i="1"/>
                      <m:t>𝑝</m:t>
                    </m:r>
                    <m:r>
                      <a:rPr lang="es-CO" i="1"/>
                      <m:t>=10,20,40</m:t>
                    </m:r>
                  </m:oMath>
                </a14:m>
                <a:r>
                  <a:rPr lang="es-CO" dirty="0"/>
                  <a:t>, </a:t>
                </a:r>
                <a14:m>
                  <m:oMath xmlns:m="http://schemas.openxmlformats.org/officeDocument/2006/math">
                    <m:r>
                      <a:rPr lang="es-CO" i="1"/>
                      <m:t>𝑛</m:t>
                    </m:r>
                    <m:r>
                      <a:rPr lang="es-CO" i="1"/>
                      <m:t>=10</m:t>
                    </m:r>
                  </m:oMath>
                </a14:m>
                <a:r>
                  <a:rPr lang="es-CO" dirty="0"/>
                  <a:t>, </a:t>
                </a:r>
                <a14:m>
                  <m:oMath xmlns:m="http://schemas.openxmlformats.org/officeDocument/2006/math">
                    <m:r>
                      <m:rPr>
                        <m:sty m:val="p"/>
                      </m:rPr>
                      <a:rPr lang="es-CO"/>
                      <m:t>λ</m:t>
                    </m:r>
                    <m:r>
                      <a:rPr lang="es-CO"/>
                      <m:t>=0</m:t>
                    </m:r>
                    <m:r>
                      <a:rPr lang="es-CO" i="1"/>
                      <m:t>.5</m:t>
                    </m:r>
                  </m:oMath>
                </a14:m>
                <a:r>
                  <a:rPr lang="es-CO" dirty="0"/>
                  <a:t>, </a:t>
                </a:r>
                <a14:m>
                  <m:oMath xmlns:m="http://schemas.openxmlformats.org/officeDocument/2006/math">
                    <m:r>
                      <a:rPr lang="es-CO" i="1"/>
                      <m:t>𝛿</m:t>
                    </m:r>
                    <m:r>
                      <a:rPr lang="es-CO" i="1"/>
                      <m:t>=5,7</m:t>
                    </m:r>
                  </m:oMath>
                </a14:m>
                <a:r>
                  <a:rPr lang="es-CO" dirty="0"/>
                  <a:t> y </a:t>
                </a:r>
                <a14:m>
                  <m:oMath xmlns:m="http://schemas.openxmlformats.org/officeDocument/2006/math">
                    <m:r>
                      <m:rPr>
                        <m:sty m:val="p"/>
                      </m:rPr>
                      <a:rPr lang="es-MX"/>
                      <m:t>α</m:t>
                    </m:r>
                    <m:r>
                      <a:rPr lang="es-MX"/>
                      <m:t>=0.1,0</m:t>
                    </m:r>
                    <m:r>
                      <a:rPr lang="es-ES" b="0" i="0" smtClean="0">
                        <a:latin typeface="Cambria Math" panose="02040503050406030204" pitchFamily="18" charset="0"/>
                      </a:rPr>
                      <m:t>.</m:t>
                    </m:r>
                    <m:r>
                      <a:rPr lang="es-MX"/>
                      <m:t>2,0</m:t>
                    </m:r>
                    <m:r>
                      <a:rPr lang="es-ES" b="0" i="0" smtClean="0">
                        <a:latin typeface="Cambria Math" panose="02040503050406030204" pitchFamily="18" charset="0"/>
                      </a:rPr>
                      <m:t>.</m:t>
                    </m:r>
                    <m:r>
                      <a:rPr lang="es-MX"/>
                      <m:t>3,0</m:t>
                    </m:r>
                    <m:r>
                      <a:rPr lang="es-ES" b="0" i="0" smtClean="0">
                        <a:latin typeface="Cambria Math" panose="02040503050406030204" pitchFamily="18" charset="0"/>
                      </a:rPr>
                      <m:t>.</m:t>
                    </m:r>
                    <m:r>
                      <a:rPr lang="es-MX"/>
                      <m:t>4</m:t>
                    </m:r>
                  </m:oMath>
                </a14:m>
                <a:r>
                  <a:rPr lang="es-MX" dirty="0"/>
                  <a:t>, </a:t>
                </a:r>
                <a:r>
                  <a:rPr lang="es-CO" dirty="0"/>
                  <a:t>además, se han generado </a:t>
                </a:r>
                <a14:m>
                  <m:oMath xmlns:m="http://schemas.openxmlformats.org/officeDocument/2006/math">
                    <m:r>
                      <a:rPr lang="es-CO" i="1"/>
                      <m:t>𝑚</m:t>
                    </m:r>
                    <m:r>
                      <a:rPr lang="es-CO" i="1"/>
                      <m:t>=50 </m:t>
                    </m:r>
                  </m:oMath>
                </a14:m>
                <a:r>
                  <a:rPr lang="es-CO" dirty="0"/>
                  <a:t> repeticiones aleatorias. Se compara la propuesta RSP-SAO con el SAO estándar.</a:t>
                </a:r>
              </a:p>
              <a:p>
                <a:r>
                  <a:rPr lang="es-CO" dirty="0"/>
                  <a:t> </a:t>
                </a:r>
              </a:p>
              <a:p>
                <a:pPr algn="just"/>
                <a:r>
                  <a:rPr lang="es-CO" dirty="0"/>
                  <a:t>En el contexto del experimento, RSP-SAO muestra valores de 𝑐 superiores a 0.85 en todas las configuraciones probadas. Esto significa que más del 85% de los outliers generados según el modelo de contaminación fueron correctamente identificados por RSP-SAO. Este alto valor sugiere que el método propuesto es eficaz para identificar observaciones anómalas en comparación con el estándar SAO.</a:t>
                </a:r>
              </a:p>
              <a:p>
                <a:pPr algn="just"/>
                <a:endParaRPr lang="es-ES" dirty="0"/>
              </a:p>
              <a:p>
                <a:pPr algn="just"/>
                <a:r>
                  <a:rPr lang="es-CO" dirty="0"/>
                  <a:t>En el experimento, se observó que RSP-SAO muestra valores altos de 𝑓 cuando 𝛼 = 0.1 y 0.2. Valores altos de 𝑓 pueden ser problemáticos porque indican que hay muchas observaciones normales que están siendo etiquetadas erróneamente como outliers. Esto puede deberse a una sobreestimación del método en la identificación de puntos extremos o anómalos, lo cual puede introducir sesgos en el análisis posterior de los datos.</a:t>
                </a:r>
              </a:p>
            </p:txBody>
          </p:sp>
        </mc:Choice>
        <mc:Fallback>
          <p:sp>
            <p:nvSpPr>
              <p:cNvPr id="12" name="TextBox 9">
                <a:extLst>
                  <a:ext uri="{FF2B5EF4-FFF2-40B4-BE49-F238E27FC236}">
                    <a16:creationId xmlns:a16="http://schemas.microsoft.com/office/drawing/2014/main" id="{ED542D71-CE01-4796-96E0-5E29B559F926}"/>
                  </a:ext>
                </a:extLst>
              </p:cNvPr>
              <p:cNvSpPr txBox="1">
                <a:spLocks noRot="1" noChangeAspect="1" noMove="1" noResize="1" noEditPoints="1" noAdjustHandles="1" noChangeArrowheads="1" noChangeShapeType="1" noTextEdit="1"/>
              </p:cNvSpPr>
              <p:nvPr/>
            </p:nvSpPr>
            <p:spPr>
              <a:xfrm>
                <a:off x="1054421" y="988066"/>
                <a:ext cx="10872536" cy="4826129"/>
              </a:xfrm>
              <a:prstGeom prst="rect">
                <a:avLst/>
              </a:prstGeom>
              <a:blipFill>
                <a:blip r:embed="rId2"/>
                <a:stretch>
                  <a:fillRect l="-504" t="-631" r="-392" b="-1010"/>
                </a:stretch>
              </a:blipFill>
            </p:spPr>
            <p:txBody>
              <a:bodyPr/>
              <a:lstStyle/>
              <a:p>
                <a:r>
                  <a:rPr lang="es-CO">
                    <a:noFill/>
                  </a:rPr>
                  <a:t> </a:t>
                </a:r>
              </a:p>
            </p:txBody>
          </p:sp>
        </mc:Fallback>
      </mc:AlternateContent>
      <p:grpSp>
        <p:nvGrpSpPr>
          <p:cNvPr id="7" name="Grupo 6">
            <a:extLst>
              <a:ext uri="{FF2B5EF4-FFF2-40B4-BE49-F238E27FC236}">
                <a16:creationId xmlns:a16="http://schemas.microsoft.com/office/drawing/2014/main" id="{07537A20-5DCB-42B7-93CB-26A4EF9ADBFF}"/>
              </a:ext>
            </a:extLst>
          </p:cNvPr>
          <p:cNvGrpSpPr/>
          <p:nvPr/>
        </p:nvGrpSpPr>
        <p:grpSpPr>
          <a:xfrm>
            <a:off x="556461" y="3203345"/>
            <a:ext cx="451310" cy="451310"/>
            <a:chOff x="7218427" y="5042959"/>
            <a:chExt cx="590550" cy="590550"/>
          </a:xfrm>
        </p:grpSpPr>
        <p:sp>
          <p:nvSpPr>
            <p:cNvPr id="13" name="Oval 8">
              <a:extLst>
                <a:ext uri="{FF2B5EF4-FFF2-40B4-BE49-F238E27FC236}">
                  <a16:creationId xmlns:a16="http://schemas.microsoft.com/office/drawing/2014/main" id="{513C1147-3B05-4351-AEAD-584AF7503320}"/>
                </a:ext>
              </a:extLst>
            </p:cNvPr>
            <p:cNvSpPr/>
            <p:nvPr/>
          </p:nvSpPr>
          <p:spPr>
            <a:xfrm>
              <a:off x="7218427" y="5042959"/>
              <a:ext cx="590550" cy="590550"/>
            </a:xfrm>
            <a:prstGeom prst="ellipse">
              <a:avLst/>
            </a:prstGeom>
            <a:solidFill>
              <a:srgbClr val="0059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latin typeface="Montserrat" panose="00000500000000000000" pitchFamily="2" charset="0"/>
              </a:endParaRPr>
            </a:p>
          </p:txBody>
        </p:sp>
        <p:sp>
          <p:nvSpPr>
            <p:cNvPr id="14" name="Freeform 259">
              <a:extLst>
                <a:ext uri="{FF2B5EF4-FFF2-40B4-BE49-F238E27FC236}">
                  <a16:creationId xmlns:a16="http://schemas.microsoft.com/office/drawing/2014/main" id="{6A63FA1D-954F-496F-B802-1776ADDB0C14}"/>
                </a:ext>
              </a:extLst>
            </p:cNvPr>
            <p:cNvSpPr>
              <a:spLocks/>
            </p:cNvSpPr>
            <p:nvPr/>
          </p:nvSpPr>
          <p:spPr bwMode="auto">
            <a:xfrm>
              <a:off x="7340512" y="5180214"/>
              <a:ext cx="346379" cy="316039"/>
            </a:xfrm>
            <a:custGeom>
              <a:avLst/>
              <a:gdLst>
                <a:gd name="T0" fmla="*/ 610 w 719"/>
                <a:gd name="T1" fmla="*/ 48 h 657"/>
                <a:gd name="T2" fmla="*/ 210 w 719"/>
                <a:gd name="T3" fmla="*/ 454 h 657"/>
                <a:gd name="T4" fmla="*/ 115 w 719"/>
                <a:gd name="T5" fmla="*/ 359 h 657"/>
                <a:gd name="T6" fmla="*/ 57 w 719"/>
                <a:gd name="T7" fmla="*/ 331 h 657"/>
                <a:gd name="T8" fmla="*/ 22 w 719"/>
                <a:gd name="T9" fmla="*/ 382 h 657"/>
                <a:gd name="T10" fmla="*/ 42 w 719"/>
                <a:gd name="T11" fmla="*/ 467 h 657"/>
                <a:gd name="T12" fmla="*/ 195 w 719"/>
                <a:gd name="T13" fmla="*/ 644 h 657"/>
                <a:gd name="T14" fmla="*/ 268 w 719"/>
                <a:gd name="T15" fmla="*/ 620 h 657"/>
                <a:gd name="T16" fmla="*/ 287 w 719"/>
                <a:gd name="T17" fmla="*/ 597 h 657"/>
                <a:gd name="T18" fmla="*/ 287 w 719"/>
                <a:gd name="T19" fmla="*/ 597 h 657"/>
                <a:gd name="T20" fmla="*/ 643 w 719"/>
                <a:gd name="T21" fmla="*/ 88 h 657"/>
                <a:gd name="T22" fmla="*/ 610 w 719"/>
                <a:gd name="T23" fmla="*/ 48 h 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19" h="657">
                  <a:moveTo>
                    <a:pt x="610" y="48"/>
                  </a:moveTo>
                  <a:cubicBezTo>
                    <a:pt x="563" y="71"/>
                    <a:pt x="334" y="332"/>
                    <a:pt x="210" y="454"/>
                  </a:cubicBezTo>
                  <a:lnTo>
                    <a:pt x="115" y="359"/>
                  </a:lnTo>
                  <a:cubicBezTo>
                    <a:pt x="104" y="346"/>
                    <a:pt x="80" y="304"/>
                    <a:pt x="57" y="331"/>
                  </a:cubicBezTo>
                  <a:lnTo>
                    <a:pt x="22" y="382"/>
                  </a:lnTo>
                  <a:cubicBezTo>
                    <a:pt x="0" y="409"/>
                    <a:pt x="24" y="453"/>
                    <a:pt x="42" y="467"/>
                  </a:cubicBezTo>
                  <a:lnTo>
                    <a:pt x="195" y="644"/>
                  </a:lnTo>
                  <a:cubicBezTo>
                    <a:pt x="212" y="657"/>
                    <a:pt x="245" y="647"/>
                    <a:pt x="268" y="620"/>
                  </a:cubicBezTo>
                  <a:lnTo>
                    <a:pt x="287" y="597"/>
                  </a:lnTo>
                  <a:lnTo>
                    <a:pt x="287" y="597"/>
                  </a:lnTo>
                  <a:lnTo>
                    <a:pt x="643" y="88"/>
                  </a:lnTo>
                  <a:cubicBezTo>
                    <a:pt x="666" y="61"/>
                    <a:pt x="719" y="0"/>
                    <a:pt x="610" y="48"/>
                  </a:cubicBezTo>
                  <a:close/>
                </a:path>
              </a:pathLst>
            </a:custGeom>
            <a:solidFill>
              <a:schemeClr val="bg1"/>
            </a:solidFill>
            <a:ln>
              <a:noFill/>
            </a:ln>
          </p:spPr>
          <p:txBody>
            <a:bodyPr vert="horz" wrap="square" lIns="146078" tIns="73039" rIns="146078" bIns="73039" numCol="1" anchor="t" anchorCtr="0" compatLnSpc="1">
              <a:prstTxWarp prst="textNoShape">
                <a:avLst/>
              </a:prstTxWarp>
            </a:bodyPr>
            <a:lstStyle/>
            <a:p>
              <a:endParaRPr lang="en-US" sz="2876" dirty="0">
                <a:solidFill>
                  <a:srgbClr val="121617"/>
                </a:solidFill>
                <a:latin typeface="Montserrat" panose="00000500000000000000" pitchFamily="2" charset="0"/>
              </a:endParaRPr>
            </a:p>
          </p:txBody>
        </p:sp>
      </p:grpSp>
      <p:grpSp>
        <p:nvGrpSpPr>
          <p:cNvPr id="15" name="Grupo 14">
            <a:extLst>
              <a:ext uri="{FF2B5EF4-FFF2-40B4-BE49-F238E27FC236}">
                <a16:creationId xmlns:a16="http://schemas.microsoft.com/office/drawing/2014/main" id="{49302968-9A3A-4F4D-A05D-9A7CFD94649D}"/>
              </a:ext>
            </a:extLst>
          </p:cNvPr>
          <p:cNvGrpSpPr/>
          <p:nvPr/>
        </p:nvGrpSpPr>
        <p:grpSpPr>
          <a:xfrm>
            <a:off x="550173" y="4601449"/>
            <a:ext cx="451310" cy="451310"/>
            <a:chOff x="7218427" y="5042959"/>
            <a:chExt cx="590550" cy="590550"/>
          </a:xfrm>
        </p:grpSpPr>
        <p:sp>
          <p:nvSpPr>
            <p:cNvPr id="16" name="Oval 8">
              <a:extLst>
                <a:ext uri="{FF2B5EF4-FFF2-40B4-BE49-F238E27FC236}">
                  <a16:creationId xmlns:a16="http://schemas.microsoft.com/office/drawing/2014/main" id="{DC4E75E1-2974-4292-A9D8-6421D708FB71}"/>
                </a:ext>
              </a:extLst>
            </p:cNvPr>
            <p:cNvSpPr/>
            <p:nvPr/>
          </p:nvSpPr>
          <p:spPr>
            <a:xfrm>
              <a:off x="7218427" y="5042959"/>
              <a:ext cx="590550" cy="590550"/>
            </a:xfrm>
            <a:prstGeom prst="ellipse">
              <a:avLst/>
            </a:prstGeom>
            <a:solidFill>
              <a:srgbClr val="0059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latin typeface="Montserrat" panose="00000500000000000000" pitchFamily="2" charset="0"/>
              </a:endParaRPr>
            </a:p>
          </p:txBody>
        </p:sp>
        <p:sp>
          <p:nvSpPr>
            <p:cNvPr id="17" name="Freeform 259">
              <a:extLst>
                <a:ext uri="{FF2B5EF4-FFF2-40B4-BE49-F238E27FC236}">
                  <a16:creationId xmlns:a16="http://schemas.microsoft.com/office/drawing/2014/main" id="{4CB582BF-769C-490C-B115-C1CB1524A0DE}"/>
                </a:ext>
              </a:extLst>
            </p:cNvPr>
            <p:cNvSpPr>
              <a:spLocks/>
            </p:cNvSpPr>
            <p:nvPr/>
          </p:nvSpPr>
          <p:spPr bwMode="auto">
            <a:xfrm>
              <a:off x="7340512" y="5180214"/>
              <a:ext cx="346379" cy="316039"/>
            </a:xfrm>
            <a:custGeom>
              <a:avLst/>
              <a:gdLst>
                <a:gd name="T0" fmla="*/ 610 w 719"/>
                <a:gd name="T1" fmla="*/ 48 h 657"/>
                <a:gd name="T2" fmla="*/ 210 w 719"/>
                <a:gd name="T3" fmla="*/ 454 h 657"/>
                <a:gd name="T4" fmla="*/ 115 w 719"/>
                <a:gd name="T5" fmla="*/ 359 h 657"/>
                <a:gd name="T6" fmla="*/ 57 w 719"/>
                <a:gd name="T7" fmla="*/ 331 h 657"/>
                <a:gd name="T8" fmla="*/ 22 w 719"/>
                <a:gd name="T9" fmla="*/ 382 h 657"/>
                <a:gd name="T10" fmla="*/ 42 w 719"/>
                <a:gd name="T11" fmla="*/ 467 h 657"/>
                <a:gd name="T12" fmla="*/ 195 w 719"/>
                <a:gd name="T13" fmla="*/ 644 h 657"/>
                <a:gd name="T14" fmla="*/ 268 w 719"/>
                <a:gd name="T15" fmla="*/ 620 h 657"/>
                <a:gd name="T16" fmla="*/ 287 w 719"/>
                <a:gd name="T17" fmla="*/ 597 h 657"/>
                <a:gd name="T18" fmla="*/ 287 w 719"/>
                <a:gd name="T19" fmla="*/ 597 h 657"/>
                <a:gd name="T20" fmla="*/ 643 w 719"/>
                <a:gd name="T21" fmla="*/ 88 h 657"/>
                <a:gd name="T22" fmla="*/ 610 w 719"/>
                <a:gd name="T23" fmla="*/ 48 h 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19" h="657">
                  <a:moveTo>
                    <a:pt x="610" y="48"/>
                  </a:moveTo>
                  <a:cubicBezTo>
                    <a:pt x="563" y="71"/>
                    <a:pt x="334" y="332"/>
                    <a:pt x="210" y="454"/>
                  </a:cubicBezTo>
                  <a:lnTo>
                    <a:pt x="115" y="359"/>
                  </a:lnTo>
                  <a:cubicBezTo>
                    <a:pt x="104" y="346"/>
                    <a:pt x="80" y="304"/>
                    <a:pt x="57" y="331"/>
                  </a:cubicBezTo>
                  <a:lnTo>
                    <a:pt x="22" y="382"/>
                  </a:lnTo>
                  <a:cubicBezTo>
                    <a:pt x="0" y="409"/>
                    <a:pt x="24" y="453"/>
                    <a:pt x="42" y="467"/>
                  </a:cubicBezTo>
                  <a:lnTo>
                    <a:pt x="195" y="644"/>
                  </a:lnTo>
                  <a:cubicBezTo>
                    <a:pt x="212" y="657"/>
                    <a:pt x="245" y="647"/>
                    <a:pt x="268" y="620"/>
                  </a:cubicBezTo>
                  <a:lnTo>
                    <a:pt x="287" y="597"/>
                  </a:lnTo>
                  <a:lnTo>
                    <a:pt x="287" y="597"/>
                  </a:lnTo>
                  <a:lnTo>
                    <a:pt x="643" y="88"/>
                  </a:lnTo>
                  <a:cubicBezTo>
                    <a:pt x="666" y="61"/>
                    <a:pt x="719" y="0"/>
                    <a:pt x="610" y="48"/>
                  </a:cubicBezTo>
                  <a:close/>
                </a:path>
              </a:pathLst>
            </a:custGeom>
            <a:solidFill>
              <a:schemeClr val="bg1"/>
            </a:solidFill>
            <a:ln>
              <a:noFill/>
            </a:ln>
          </p:spPr>
          <p:txBody>
            <a:bodyPr vert="horz" wrap="square" lIns="146078" tIns="73039" rIns="146078" bIns="73039" numCol="1" anchor="t" anchorCtr="0" compatLnSpc="1">
              <a:prstTxWarp prst="textNoShape">
                <a:avLst/>
              </a:prstTxWarp>
            </a:bodyPr>
            <a:lstStyle/>
            <a:p>
              <a:endParaRPr lang="en-US" sz="2876" dirty="0">
                <a:solidFill>
                  <a:srgbClr val="121617"/>
                </a:solidFill>
                <a:latin typeface="Montserrat" panose="00000500000000000000" pitchFamily="2" charset="0"/>
              </a:endParaRPr>
            </a:p>
          </p:txBody>
        </p:sp>
      </p:grpSp>
    </p:spTree>
    <p:extLst>
      <p:ext uri="{BB962C8B-B14F-4D97-AF65-F5344CB8AC3E}">
        <p14:creationId xmlns:p14="http://schemas.microsoft.com/office/powerpoint/2010/main" val="113423522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uadroTexto 7">
            <a:extLst>
              <a:ext uri="{FF2B5EF4-FFF2-40B4-BE49-F238E27FC236}">
                <a16:creationId xmlns:a16="http://schemas.microsoft.com/office/drawing/2014/main" id="{FE732EA8-40C0-4157-B0FD-F1E7F703F7C2}"/>
              </a:ext>
            </a:extLst>
          </p:cNvPr>
          <p:cNvSpPr txBox="1"/>
          <p:nvPr/>
        </p:nvSpPr>
        <p:spPr>
          <a:xfrm>
            <a:off x="365189" y="405301"/>
            <a:ext cx="5028007" cy="584775"/>
          </a:xfrm>
          <a:prstGeom prst="rect">
            <a:avLst/>
          </a:prstGeom>
          <a:noFill/>
        </p:spPr>
        <p:txBody>
          <a:bodyPr wrap="square">
            <a:spAutoFit/>
          </a:bodyPr>
          <a:lstStyle/>
          <a:p>
            <a:pPr lvl="0">
              <a:defRPr/>
            </a:pPr>
            <a:r>
              <a:rPr lang="es-MX" sz="3200" b="1" dirty="0">
                <a:solidFill>
                  <a:srgbClr val="313EC3"/>
                </a:solidFill>
                <a:latin typeface="Montserrat" panose="00000500000000000000" pitchFamily="2" charset="0"/>
              </a:rPr>
              <a:t>7. Resultados</a:t>
            </a:r>
            <a:endParaRPr kumimoji="0" lang="es-CO" sz="3200" b="1" i="0" u="none" strike="noStrike" kern="1200" cap="none" spc="0" normalizeH="0" baseline="0" noProof="0" dirty="0">
              <a:ln>
                <a:noFill/>
              </a:ln>
              <a:solidFill>
                <a:srgbClr val="313EC3"/>
              </a:solidFill>
              <a:effectLst/>
              <a:uLnTx/>
              <a:uFillTx/>
              <a:latin typeface="Montserrat" panose="00000500000000000000" pitchFamily="2" charset="0"/>
            </a:endParaRPr>
          </a:p>
        </p:txBody>
      </p:sp>
      <p:grpSp>
        <p:nvGrpSpPr>
          <p:cNvPr id="9" name="Grupo 8">
            <a:extLst>
              <a:ext uri="{FF2B5EF4-FFF2-40B4-BE49-F238E27FC236}">
                <a16:creationId xmlns:a16="http://schemas.microsoft.com/office/drawing/2014/main" id="{17680AC7-655E-4521-B3D3-0DCD673C3254}"/>
              </a:ext>
            </a:extLst>
          </p:cNvPr>
          <p:cNvGrpSpPr/>
          <p:nvPr/>
        </p:nvGrpSpPr>
        <p:grpSpPr>
          <a:xfrm>
            <a:off x="556461" y="1094969"/>
            <a:ext cx="451310" cy="451310"/>
            <a:chOff x="7218427" y="5042959"/>
            <a:chExt cx="590550" cy="590550"/>
          </a:xfrm>
        </p:grpSpPr>
        <p:sp>
          <p:nvSpPr>
            <p:cNvPr id="10" name="Oval 8">
              <a:extLst>
                <a:ext uri="{FF2B5EF4-FFF2-40B4-BE49-F238E27FC236}">
                  <a16:creationId xmlns:a16="http://schemas.microsoft.com/office/drawing/2014/main" id="{B46C553F-E758-4643-975C-94D2BDEA77EC}"/>
                </a:ext>
              </a:extLst>
            </p:cNvPr>
            <p:cNvSpPr/>
            <p:nvPr/>
          </p:nvSpPr>
          <p:spPr>
            <a:xfrm>
              <a:off x="7218427" y="5042959"/>
              <a:ext cx="590550" cy="590550"/>
            </a:xfrm>
            <a:prstGeom prst="ellipse">
              <a:avLst/>
            </a:prstGeom>
            <a:solidFill>
              <a:srgbClr val="0059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latin typeface="Montserrat" panose="00000500000000000000" pitchFamily="2" charset="0"/>
              </a:endParaRPr>
            </a:p>
          </p:txBody>
        </p:sp>
        <p:sp>
          <p:nvSpPr>
            <p:cNvPr id="11" name="Freeform 259">
              <a:extLst>
                <a:ext uri="{FF2B5EF4-FFF2-40B4-BE49-F238E27FC236}">
                  <a16:creationId xmlns:a16="http://schemas.microsoft.com/office/drawing/2014/main" id="{6AB7110F-4ADD-42B9-A456-F4D4390856D8}"/>
                </a:ext>
              </a:extLst>
            </p:cNvPr>
            <p:cNvSpPr>
              <a:spLocks/>
            </p:cNvSpPr>
            <p:nvPr/>
          </p:nvSpPr>
          <p:spPr bwMode="auto">
            <a:xfrm>
              <a:off x="7340512" y="5180214"/>
              <a:ext cx="346379" cy="316039"/>
            </a:xfrm>
            <a:custGeom>
              <a:avLst/>
              <a:gdLst>
                <a:gd name="T0" fmla="*/ 610 w 719"/>
                <a:gd name="T1" fmla="*/ 48 h 657"/>
                <a:gd name="T2" fmla="*/ 210 w 719"/>
                <a:gd name="T3" fmla="*/ 454 h 657"/>
                <a:gd name="T4" fmla="*/ 115 w 719"/>
                <a:gd name="T5" fmla="*/ 359 h 657"/>
                <a:gd name="T6" fmla="*/ 57 w 719"/>
                <a:gd name="T7" fmla="*/ 331 h 657"/>
                <a:gd name="T8" fmla="*/ 22 w 719"/>
                <a:gd name="T9" fmla="*/ 382 h 657"/>
                <a:gd name="T10" fmla="*/ 42 w 719"/>
                <a:gd name="T11" fmla="*/ 467 h 657"/>
                <a:gd name="T12" fmla="*/ 195 w 719"/>
                <a:gd name="T13" fmla="*/ 644 h 657"/>
                <a:gd name="T14" fmla="*/ 268 w 719"/>
                <a:gd name="T15" fmla="*/ 620 h 657"/>
                <a:gd name="T16" fmla="*/ 287 w 719"/>
                <a:gd name="T17" fmla="*/ 597 h 657"/>
                <a:gd name="T18" fmla="*/ 287 w 719"/>
                <a:gd name="T19" fmla="*/ 597 h 657"/>
                <a:gd name="T20" fmla="*/ 643 w 719"/>
                <a:gd name="T21" fmla="*/ 88 h 657"/>
                <a:gd name="T22" fmla="*/ 610 w 719"/>
                <a:gd name="T23" fmla="*/ 48 h 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19" h="657">
                  <a:moveTo>
                    <a:pt x="610" y="48"/>
                  </a:moveTo>
                  <a:cubicBezTo>
                    <a:pt x="563" y="71"/>
                    <a:pt x="334" y="332"/>
                    <a:pt x="210" y="454"/>
                  </a:cubicBezTo>
                  <a:lnTo>
                    <a:pt x="115" y="359"/>
                  </a:lnTo>
                  <a:cubicBezTo>
                    <a:pt x="104" y="346"/>
                    <a:pt x="80" y="304"/>
                    <a:pt x="57" y="331"/>
                  </a:cubicBezTo>
                  <a:lnTo>
                    <a:pt x="22" y="382"/>
                  </a:lnTo>
                  <a:cubicBezTo>
                    <a:pt x="0" y="409"/>
                    <a:pt x="24" y="453"/>
                    <a:pt x="42" y="467"/>
                  </a:cubicBezTo>
                  <a:lnTo>
                    <a:pt x="195" y="644"/>
                  </a:lnTo>
                  <a:cubicBezTo>
                    <a:pt x="212" y="657"/>
                    <a:pt x="245" y="647"/>
                    <a:pt x="268" y="620"/>
                  </a:cubicBezTo>
                  <a:lnTo>
                    <a:pt x="287" y="597"/>
                  </a:lnTo>
                  <a:lnTo>
                    <a:pt x="287" y="597"/>
                  </a:lnTo>
                  <a:lnTo>
                    <a:pt x="643" y="88"/>
                  </a:lnTo>
                  <a:cubicBezTo>
                    <a:pt x="666" y="61"/>
                    <a:pt x="719" y="0"/>
                    <a:pt x="610" y="48"/>
                  </a:cubicBezTo>
                  <a:close/>
                </a:path>
              </a:pathLst>
            </a:custGeom>
            <a:solidFill>
              <a:schemeClr val="bg1"/>
            </a:solidFill>
            <a:ln>
              <a:noFill/>
            </a:ln>
          </p:spPr>
          <p:txBody>
            <a:bodyPr vert="horz" wrap="square" lIns="146078" tIns="73039" rIns="146078" bIns="73039" numCol="1" anchor="t" anchorCtr="0" compatLnSpc="1">
              <a:prstTxWarp prst="textNoShape">
                <a:avLst/>
              </a:prstTxWarp>
            </a:bodyPr>
            <a:lstStyle/>
            <a:p>
              <a:endParaRPr lang="en-US" sz="2876" dirty="0">
                <a:solidFill>
                  <a:srgbClr val="121617"/>
                </a:solidFill>
                <a:latin typeface="Montserrat" panose="00000500000000000000" pitchFamily="2" charset="0"/>
              </a:endParaRPr>
            </a:p>
          </p:txBody>
        </p:sp>
      </p:grpSp>
      <p:sp>
        <p:nvSpPr>
          <p:cNvPr id="12" name="TextBox 9">
            <a:extLst>
              <a:ext uri="{FF2B5EF4-FFF2-40B4-BE49-F238E27FC236}">
                <a16:creationId xmlns:a16="http://schemas.microsoft.com/office/drawing/2014/main" id="{ED542D71-CE01-4796-96E0-5E29B559F926}"/>
              </a:ext>
            </a:extLst>
          </p:cNvPr>
          <p:cNvSpPr txBox="1"/>
          <p:nvPr/>
        </p:nvSpPr>
        <p:spPr>
          <a:xfrm>
            <a:off x="1054421" y="988066"/>
            <a:ext cx="10872536" cy="3139321"/>
          </a:xfrm>
          <a:prstGeom prst="rect">
            <a:avLst/>
          </a:prstGeom>
          <a:noFill/>
        </p:spPr>
        <p:txBody>
          <a:bodyPr wrap="square" rtlCol="0">
            <a:spAutoFit/>
          </a:bodyPr>
          <a:lstStyle/>
          <a:p>
            <a:pPr algn="just"/>
            <a:r>
              <a:rPr lang="es-CO" dirty="0"/>
              <a:t>A partir de los resultados presentados, se concluye que RSP-SAO tiene un desempeño robusto en la detección de outliers representados por la tasa 𝑐, superando consistentemente al método SAO estándar en todas las configuraciones evaluadas. Sin embargo, es crucial abordar los altos valores de 𝑓 cuando se utiliza RSP-SAO, ya que estos pueden afectar la interpretación de los datos al identificar incorrectamente observaciones normales como outliers. Una estrategia para mitigar este problema podría ser la implementación de técnicas de ponderación o ajuste para equilibrar la precisión en la detección de outliers y la minimización de falsos positivos.</a:t>
            </a:r>
          </a:p>
          <a:p>
            <a:r>
              <a:rPr lang="es-CO" dirty="0"/>
              <a:t> </a:t>
            </a:r>
          </a:p>
          <a:p>
            <a:pPr algn="just"/>
            <a:r>
              <a:rPr lang="es-CO" dirty="0"/>
              <a:t>En resumen, mientras que RSP-SAO muestra fortalezas en la identificación precisa de outliers (𝑐), la gestión adecuada de la tasa de detección falsa (𝑓) es crucial para mejorar la confiabilidad y la aplicabilidad de la metodología propuesta en diversas aplicaciones prácticas.</a:t>
            </a:r>
          </a:p>
          <a:p>
            <a:pPr algn="just"/>
            <a:endParaRPr lang="es-CO" dirty="0"/>
          </a:p>
        </p:txBody>
      </p:sp>
      <p:grpSp>
        <p:nvGrpSpPr>
          <p:cNvPr id="7" name="Grupo 6">
            <a:extLst>
              <a:ext uri="{FF2B5EF4-FFF2-40B4-BE49-F238E27FC236}">
                <a16:creationId xmlns:a16="http://schemas.microsoft.com/office/drawing/2014/main" id="{07537A20-5DCB-42B7-93CB-26A4EF9ADBFF}"/>
              </a:ext>
            </a:extLst>
          </p:cNvPr>
          <p:cNvGrpSpPr/>
          <p:nvPr/>
        </p:nvGrpSpPr>
        <p:grpSpPr>
          <a:xfrm>
            <a:off x="558076" y="2977690"/>
            <a:ext cx="451310" cy="451310"/>
            <a:chOff x="7218427" y="5042959"/>
            <a:chExt cx="590550" cy="590550"/>
          </a:xfrm>
        </p:grpSpPr>
        <p:sp>
          <p:nvSpPr>
            <p:cNvPr id="13" name="Oval 8">
              <a:extLst>
                <a:ext uri="{FF2B5EF4-FFF2-40B4-BE49-F238E27FC236}">
                  <a16:creationId xmlns:a16="http://schemas.microsoft.com/office/drawing/2014/main" id="{513C1147-3B05-4351-AEAD-584AF7503320}"/>
                </a:ext>
              </a:extLst>
            </p:cNvPr>
            <p:cNvSpPr/>
            <p:nvPr/>
          </p:nvSpPr>
          <p:spPr>
            <a:xfrm>
              <a:off x="7218427" y="5042959"/>
              <a:ext cx="590550" cy="590550"/>
            </a:xfrm>
            <a:prstGeom prst="ellipse">
              <a:avLst/>
            </a:prstGeom>
            <a:solidFill>
              <a:srgbClr val="0059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latin typeface="Montserrat" panose="00000500000000000000" pitchFamily="2" charset="0"/>
              </a:endParaRPr>
            </a:p>
          </p:txBody>
        </p:sp>
        <p:sp>
          <p:nvSpPr>
            <p:cNvPr id="14" name="Freeform 259">
              <a:extLst>
                <a:ext uri="{FF2B5EF4-FFF2-40B4-BE49-F238E27FC236}">
                  <a16:creationId xmlns:a16="http://schemas.microsoft.com/office/drawing/2014/main" id="{6A63FA1D-954F-496F-B802-1776ADDB0C14}"/>
                </a:ext>
              </a:extLst>
            </p:cNvPr>
            <p:cNvSpPr>
              <a:spLocks/>
            </p:cNvSpPr>
            <p:nvPr/>
          </p:nvSpPr>
          <p:spPr bwMode="auto">
            <a:xfrm>
              <a:off x="7340512" y="5180214"/>
              <a:ext cx="346379" cy="316039"/>
            </a:xfrm>
            <a:custGeom>
              <a:avLst/>
              <a:gdLst>
                <a:gd name="T0" fmla="*/ 610 w 719"/>
                <a:gd name="T1" fmla="*/ 48 h 657"/>
                <a:gd name="T2" fmla="*/ 210 w 719"/>
                <a:gd name="T3" fmla="*/ 454 h 657"/>
                <a:gd name="T4" fmla="*/ 115 w 719"/>
                <a:gd name="T5" fmla="*/ 359 h 657"/>
                <a:gd name="T6" fmla="*/ 57 w 719"/>
                <a:gd name="T7" fmla="*/ 331 h 657"/>
                <a:gd name="T8" fmla="*/ 22 w 719"/>
                <a:gd name="T9" fmla="*/ 382 h 657"/>
                <a:gd name="T10" fmla="*/ 42 w 719"/>
                <a:gd name="T11" fmla="*/ 467 h 657"/>
                <a:gd name="T12" fmla="*/ 195 w 719"/>
                <a:gd name="T13" fmla="*/ 644 h 657"/>
                <a:gd name="T14" fmla="*/ 268 w 719"/>
                <a:gd name="T15" fmla="*/ 620 h 657"/>
                <a:gd name="T16" fmla="*/ 287 w 719"/>
                <a:gd name="T17" fmla="*/ 597 h 657"/>
                <a:gd name="T18" fmla="*/ 287 w 719"/>
                <a:gd name="T19" fmla="*/ 597 h 657"/>
                <a:gd name="T20" fmla="*/ 643 w 719"/>
                <a:gd name="T21" fmla="*/ 88 h 657"/>
                <a:gd name="T22" fmla="*/ 610 w 719"/>
                <a:gd name="T23" fmla="*/ 48 h 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19" h="657">
                  <a:moveTo>
                    <a:pt x="610" y="48"/>
                  </a:moveTo>
                  <a:cubicBezTo>
                    <a:pt x="563" y="71"/>
                    <a:pt x="334" y="332"/>
                    <a:pt x="210" y="454"/>
                  </a:cubicBezTo>
                  <a:lnTo>
                    <a:pt x="115" y="359"/>
                  </a:lnTo>
                  <a:cubicBezTo>
                    <a:pt x="104" y="346"/>
                    <a:pt x="80" y="304"/>
                    <a:pt x="57" y="331"/>
                  </a:cubicBezTo>
                  <a:lnTo>
                    <a:pt x="22" y="382"/>
                  </a:lnTo>
                  <a:cubicBezTo>
                    <a:pt x="0" y="409"/>
                    <a:pt x="24" y="453"/>
                    <a:pt x="42" y="467"/>
                  </a:cubicBezTo>
                  <a:lnTo>
                    <a:pt x="195" y="644"/>
                  </a:lnTo>
                  <a:cubicBezTo>
                    <a:pt x="212" y="657"/>
                    <a:pt x="245" y="647"/>
                    <a:pt x="268" y="620"/>
                  </a:cubicBezTo>
                  <a:lnTo>
                    <a:pt x="287" y="597"/>
                  </a:lnTo>
                  <a:lnTo>
                    <a:pt x="287" y="597"/>
                  </a:lnTo>
                  <a:lnTo>
                    <a:pt x="643" y="88"/>
                  </a:lnTo>
                  <a:cubicBezTo>
                    <a:pt x="666" y="61"/>
                    <a:pt x="719" y="0"/>
                    <a:pt x="610" y="48"/>
                  </a:cubicBezTo>
                  <a:close/>
                </a:path>
              </a:pathLst>
            </a:custGeom>
            <a:solidFill>
              <a:schemeClr val="bg1"/>
            </a:solidFill>
            <a:ln>
              <a:noFill/>
            </a:ln>
          </p:spPr>
          <p:txBody>
            <a:bodyPr vert="horz" wrap="square" lIns="146078" tIns="73039" rIns="146078" bIns="73039" numCol="1" anchor="t" anchorCtr="0" compatLnSpc="1">
              <a:prstTxWarp prst="textNoShape">
                <a:avLst/>
              </a:prstTxWarp>
            </a:bodyPr>
            <a:lstStyle/>
            <a:p>
              <a:endParaRPr lang="en-US" sz="2876" dirty="0">
                <a:solidFill>
                  <a:srgbClr val="121617"/>
                </a:solidFill>
                <a:latin typeface="Montserrat" panose="00000500000000000000" pitchFamily="2" charset="0"/>
              </a:endParaRPr>
            </a:p>
          </p:txBody>
        </p:sp>
      </p:grpSp>
    </p:spTree>
    <p:extLst>
      <p:ext uri="{BB962C8B-B14F-4D97-AF65-F5344CB8AC3E}">
        <p14:creationId xmlns:p14="http://schemas.microsoft.com/office/powerpoint/2010/main" val="330017221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uadroTexto 7">
            <a:extLst>
              <a:ext uri="{FF2B5EF4-FFF2-40B4-BE49-F238E27FC236}">
                <a16:creationId xmlns:a16="http://schemas.microsoft.com/office/drawing/2014/main" id="{FE732EA8-40C0-4157-B0FD-F1E7F703F7C2}"/>
              </a:ext>
            </a:extLst>
          </p:cNvPr>
          <p:cNvSpPr txBox="1"/>
          <p:nvPr/>
        </p:nvSpPr>
        <p:spPr>
          <a:xfrm>
            <a:off x="365189" y="405301"/>
            <a:ext cx="5028007" cy="584775"/>
          </a:xfrm>
          <a:prstGeom prst="rect">
            <a:avLst/>
          </a:prstGeom>
          <a:noFill/>
        </p:spPr>
        <p:txBody>
          <a:bodyPr wrap="square">
            <a:spAutoFit/>
          </a:bodyPr>
          <a:lstStyle/>
          <a:p>
            <a:pPr lvl="0">
              <a:defRPr/>
            </a:pPr>
            <a:r>
              <a:rPr lang="es-MX" sz="3200" b="1" dirty="0">
                <a:solidFill>
                  <a:srgbClr val="313EC3"/>
                </a:solidFill>
                <a:latin typeface="Montserrat" panose="00000500000000000000" pitchFamily="2" charset="0"/>
              </a:rPr>
              <a:t>8. Conclusiones</a:t>
            </a:r>
            <a:endParaRPr kumimoji="0" lang="es-CO" sz="3200" b="1" i="0" u="none" strike="noStrike" kern="1200" cap="none" spc="0" normalizeH="0" baseline="0" noProof="0" dirty="0">
              <a:ln>
                <a:noFill/>
              </a:ln>
              <a:solidFill>
                <a:srgbClr val="313EC3"/>
              </a:solidFill>
              <a:effectLst/>
              <a:uLnTx/>
              <a:uFillTx/>
              <a:latin typeface="Montserrat" panose="00000500000000000000" pitchFamily="2" charset="0"/>
            </a:endParaRPr>
          </a:p>
        </p:txBody>
      </p:sp>
      <p:sp>
        <p:nvSpPr>
          <p:cNvPr id="7" name="TextBox 9">
            <a:extLst>
              <a:ext uri="{FF2B5EF4-FFF2-40B4-BE49-F238E27FC236}">
                <a16:creationId xmlns:a16="http://schemas.microsoft.com/office/drawing/2014/main" id="{DF00C108-F906-4A68-AFF9-978C266E7460}"/>
              </a:ext>
            </a:extLst>
          </p:cNvPr>
          <p:cNvSpPr txBox="1"/>
          <p:nvPr/>
        </p:nvSpPr>
        <p:spPr>
          <a:xfrm>
            <a:off x="921095" y="1131550"/>
            <a:ext cx="10361194" cy="923330"/>
          </a:xfrm>
          <a:prstGeom prst="rect">
            <a:avLst/>
          </a:prstGeom>
          <a:noFill/>
        </p:spPr>
        <p:txBody>
          <a:bodyPr wrap="square" rtlCol="0">
            <a:spAutoFit/>
          </a:bodyPr>
          <a:lstStyle/>
          <a:p>
            <a:pPr algn="just"/>
            <a:r>
              <a:rPr lang="es-ES" b="1" dirty="0">
                <a:solidFill>
                  <a:srgbClr val="2C2C2C"/>
                </a:solidFill>
                <a:latin typeface="Montserrat" panose="00000500000000000000" pitchFamily="2" charset="0"/>
                <a:ea typeface="Source Sans Pro" panose="020B0503030403020204" pitchFamily="34" charset="0"/>
              </a:rPr>
              <a:t>Se logra diseñar una metodología de generación de vectores aleatorios-específicos en métodos de proyecciones por atipicidad de tipo asimétrico, para detección de atípicos multivariantes con alta detección de outliers.</a:t>
            </a:r>
            <a:endParaRPr lang="es-CO" b="1" dirty="0">
              <a:solidFill>
                <a:srgbClr val="2C2C2C"/>
              </a:solidFill>
              <a:latin typeface="Montserrat" panose="00000500000000000000" pitchFamily="2" charset="0"/>
              <a:ea typeface="Source Sans Pro" panose="020B0503030403020204" pitchFamily="34" charset="0"/>
            </a:endParaRPr>
          </a:p>
        </p:txBody>
      </p:sp>
      <p:grpSp>
        <p:nvGrpSpPr>
          <p:cNvPr id="9" name="Grupo 8">
            <a:extLst>
              <a:ext uri="{FF2B5EF4-FFF2-40B4-BE49-F238E27FC236}">
                <a16:creationId xmlns:a16="http://schemas.microsoft.com/office/drawing/2014/main" id="{17680AC7-655E-4521-B3D3-0DCD673C3254}"/>
              </a:ext>
            </a:extLst>
          </p:cNvPr>
          <p:cNvGrpSpPr/>
          <p:nvPr/>
        </p:nvGrpSpPr>
        <p:grpSpPr>
          <a:xfrm>
            <a:off x="365189" y="1226042"/>
            <a:ext cx="451310" cy="451310"/>
            <a:chOff x="7218427" y="5042959"/>
            <a:chExt cx="590550" cy="590550"/>
          </a:xfrm>
        </p:grpSpPr>
        <p:sp>
          <p:nvSpPr>
            <p:cNvPr id="10" name="Oval 8">
              <a:extLst>
                <a:ext uri="{FF2B5EF4-FFF2-40B4-BE49-F238E27FC236}">
                  <a16:creationId xmlns:a16="http://schemas.microsoft.com/office/drawing/2014/main" id="{B46C553F-E758-4643-975C-94D2BDEA77EC}"/>
                </a:ext>
              </a:extLst>
            </p:cNvPr>
            <p:cNvSpPr/>
            <p:nvPr/>
          </p:nvSpPr>
          <p:spPr>
            <a:xfrm>
              <a:off x="7218427" y="5042959"/>
              <a:ext cx="590550" cy="590550"/>
            </a:xfrm>
            <a:prstGeom prst="ellipse">
              <a:avLst/>
            </a:prstGeom>
            <a:solidFill>
              <a:srgbClr val="0059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latin typeface="Montserrat" panose="00000500000000000000" pitchFamily="2" charset="0"/>
              </a:endParaRPr>
            </a:p>
          </p:txBody>
        </p:sp>
        <p:sp>
          <p:nvSpPr>
            <p:cNvPr id="11" name="Freeform 259">
              <a:extLst>
                <a:ext uri="{FF2B5EF4-FFF2-40B4-BE49-F238E27FC236}">
                  <a16:creationId xmlns:a16="http://schemas.microsoft.com/office/drawing/2014/main" id="{6AB7110F-4ADD-42B9-A456-F4D4390856D8}"/>
                </a:ext>
              </a:extLst>
            </p:cNvPr>
            <p:cNvSpPr>
              <a:spLocks/>
            </p:cNvSpPr>
            <p:nvPr/>
          </p:nvSpPr>
          <p:spPr bwMode="auto">
            <a:xfrm>
              <a:off x="7340512" y="5180214"/>
              <a:ext cx="346379" cy="316039"/>
            </a:xfrm>
            <a:custGeom>
              <a:avLst/>
              <a:gdLst>
                <a:gd name="T0" fmla="*/ 610 w 719"/>
                <a:gd name="T1" fmla="*/ 48 h 657"/>
                <a:gd name="T2" fmla="*/ 210 w 719"/>
                <a:gd name="T3" fmla="*/ 454 h 657"/>
                <a:gd name="T4" fmla="*/ 115 w 719"/>
                <a:gd name="T5" fmla="*/ 359 h 657"/>
                <a:gd name="T6" fmla="*/ 57 w 719"/>
                <a:gd name="T7" fmla="*/ 331 h 657"/>
                <a:gd name="T8" fmla="*/ 22 w 719"/>
                <a:gd name="T9" fmla="*/ 382 h 657"/>
                <a:gd name="T10" fmla="*/ 42 w 719"/>
                <a:gd name="T11" fmla="*/ 467 h 657"/>
                <a:gd name="T12" fmla="*/ 195 w 719"/>
                <a:gd name="T13" fmla="*/ 644 h 657"/>
                <a:gd name="T14" fmla="*/ 268 w 719"/>
                <a:gd name="T15" fmla="*/ 620 h 657"/>
                <a:gd name="T16" fmla="*/ 287 w 719"/>
                <a:gd name="T17" fmla="*/ 597 h 657"/>
                <a:gd name="T18" fmla="*/ 287 w 719"/>
                <a:gd name="T19" fmla="*/ 597 h 657"/>
                <a:gd name="T20" fmla="*/ 643 w 719"/>
                <a:gd name="T21" fmla="*/ 88 h 657"/>
                <a:gd name="T22" fmla="*/ 610 w 719"/>
                <a:gd name="T23" fmla="*/ 48 h 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19" h="657">
                  <a:moveTo>
                    <a:pt x="610" y="48"/>
                  </a:moveTo>
                  <a:cubicBezTo>
                    <a:pt x="563" y="71"/>
                    <a:pt x="334" y="332"/>
                    <a:pt x="210" y="454"/>
                  </a:cubicBezTo>
                  <a:lnTo>
                    <a:pt x="115" y="359"/>
                  </a:lnTo>
                  <a:cubicBezTo>
                    <a:pt x="104" y="346"/>
                    <a:pt x="80" y="304"/>
                    <a:pt x="57" y="331"/>
                  </a:cubicBezTo>
                  <a:lnTo>
                    <a:pt x="22" y="382"/>
                  </a:lnTo>
                  <a:cubicBezTo>
                    <a:pt x="0" y="409"/>
                    <a:pt x="24" y="453"/>
                    <a:pt x="42" y="467"/>
                  </a:cubicBezTo>
                  <a:lnTo>
                    <a:pt x="195" y="644"/>
                  </a:lnTo>
                  <a:cubicBezTo>
                    <a:pt x="212" y="657"/>
                    <a:pt x="245" y="647"/>
                    <a:pt x="268" y="620"/>
                  </a:cubicBezTo>
                  <a:lnTo>
                    <a:pt x="287" y="597"/>
                  </a:lnTo>
                  <a:lnTo>
                    <a:pt x="287" y="597"/>
                  </a:lnTo>
                  <a:lnTo>
                    <a:pt x="643" y="88"/>
                  </a:lnTo>
                  <a:cubicBezTo>
                    <a:pt x="666" y="61"/>
                    <a:pt x="719" y="0"/>
                    <a:pt x="610" y="48"/>
                  </a:cubicBezTo>
                  <a:close/>
                </a:path>
              </a:pathLst>
            </a:custGeom>
            <a:solidFill>
              <a:schemeClr val="bg1"/>
            </a:solidFill>
            <a:ln>
              <a:noFill/>
            </a:ln>
          </p:spPr>
          <p:txBody>
            <a:bodyPr vert="horz" wrap="square" lIns="146078" tIns="73039" rIns="146078" bIns="73039" numCol="1" anchor="t" anchorCtr="0" compatLnSpc="1">
              <a:prstTxWarp prst="textNoShape">
                <a:avLst/>
              </a:prstTxWarp>
            </a:bodyPr>
            <a:lstStyle/>
            <a:p>
              <a:endParaRPr lang="en-US" sz="2876" dirty="0">
                <a:solidFill>
                  <a:srgbClr val="121617"/>
                </a:solidFill>
                <a:latin typeface="Montserrat" panose="00000500000000000000" pitchFamily="2" charset="0"/>
              </a:endParaRPr>
            </a:p>
          </p:txBody>
        </p:sp>
      </p:grpSp>
      <p:sp>
        <p:nvSpPr>
          <p:cNvPr id="16" name="TextBox 9">
            <a:extLst>
              <a:ext uri="{FF2B5EF4-FFF2-40B4-BE49-F238E27FC236}">
                <a16:creationId xmlns:a16="http://schemas.microsoft.com/office/drawing/2014/main" id="{459E6ABE-90BE-44B4-BBB2-B1130AF20452}"/>
              </a:ext>
            </a:extLst>
          </p:cNvPr>
          <p:cNvSpPr txBox="1"/>
          <p:nvPr/>
        </p:nvSpPr>
        <p:spPr>
          <a:xfrm>
            <a:off x="921095" y="2013847"/>
            <a:ext cx="10361194" cy="923330"/>
          </a:xfrm>
          <a:prstGeom prst="rect">
            <a:avLst/>
          </a:prstGeom>
          <a:noFill/>
        </p:spPr>
        <p:txBody>
          <a:bodyPr wrap="square" rtlCol="0">
            <a:spAutoFit/>
          </a:bodyPr>
          <a:lstStyle/>
          <a:p>
            <a:pPr algn="just"/>
            <a:r>
              <a:rPr lang="es-ES" b="1" dirty="0">
                <a:solidFill>
                  <a:srgbClr val="2C2C2C"/>
                </a:solidFill>
                <a:latin typeface="Montserrat" panose="00000500000000000000" pitchFamily="2" charset="0"/>
                <a:ea typeface="Source Sans Pro" panose="020B0503030403020204" pitchFamily="34" charset="0"/>
              </a:rPr>
              <a:t>El algoritmo Stahel-Donoho (SD) es eficaz para la detección de outliers multivariados debido a su capacidad de calcular medidas de Atipicidad en múltiples direcciones proyectadas, aunque su alto esfuerzo computacional limita su aplicabilidad en datos de alta dimensión.</a:t>
            </a:r>
            <a:endParaRPr lang="es-CO" b="1" dirty="0">
              <a:solidFill>
                <a:srgbClr val="2C2C2C"/>
              </a:solidFill>
              <a:latin typeface="Montserrat" panose="00000500000000000000" pitchFamily="2" charset="0"/>
              <a:ea typeface="Source Sans Pro" panose="020B0503030403020204" pitchFamily="34" charset="0"/>
            </a:endParaRPr>
          </a:p>
        </p:txBody>
      </p:sp>
      <p:grpSp>
        <p:nvGrpSpPr>
          <p:cNvPr id="17" name="Grupo 16">
            <a:extLst>
              <a:ext uri="{FF2B5EF4-FFF2-40B4-BE49-F238E27FC236}">
                <a16:creationId xmlns:a16="http://schemas.microsoft.com/office/drawing/2014/main" id="{E8AE7FAE-77BD-4898-8DBC-86E248934FDB}"/>
              </a:ext>
            </a:extLst>
          </p:cNvPr>
          <p:cNvGrpSpPr/>
          <p:nvPr/>
        </p:nvGrpSpPr>
        <p:grpSpPr>
          <a:xfrm>
            <a:off x="365189" y="2108339"/>
            <a:ext cx="451310" cy="451310"/>
            <a:chOff x="7218427" y="5042959"/>
            <a:chExt cx="590550" cy="590550"/>
          </a:xfrm>
        </p:grpSpPr>
        <p:sp>
          <p:nvSpPr>
            <p:cNvPr id="18" name="Oval 8">
              <a:extLst>
                <a:ext uri="{FF2B5EF4-FFF2-40B4-BE49-F238E27FC236}">
                  <a16:creationId xmlns:a16="http://schemas.microsoft.com/office/drawing/2014/main" id="{FFD121DB-01B4-4C68-8748-B31D82EA3199}"/>
                </a:ext>
              </a:extLst>
            </p:cNvPr>
            <p:cNvSpPr/>
            <p:nvPr/>
          </p:nvSpPr>
          <p:spPr>
            <a:xfrm>
              <a:off x="7218427" y="5042959"/>
              <a:ext cx="590550" cy="590550"/>
            </a:xfrm>
            <a:prstGeom prst="ellipse">
              <a:avLst/>
            </a:prstGeom>
            <a:solidFill>
              <a:srgbClr val="0059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latin typeface="Montserrat" panose="00000500000000000000" pitchFamily="2" charset="0"/>
              </a:endParaRPr>
            </a:p>
          </p:txBody>
        </p:sp>
        <p:sp>
          <p:nvSpPr>
            <p:cNvPr id="19" name="Freeform 259">
              <a:extLst>
                <a:ext uri="{FF2B5EF4-FFF2-40B4-BE49-F238E27FC236}">
                  <a16:creationId xmlns:a16="http://schemas.microsoft.com/office/drawing/2014/main" id="{548C1950-BDB6-4F8F-B535-A53FE6221A28}"/>
                </a:ext>
              </a:extLst>
            </p:cNvPr>
            <p:cNvSpPr>
              <a:spLocks/>
            </p:cNvSpPr>
            <p:nvPr/>
          </p:nvSpPr>
          <p:spPr bwMode="auto">
            <a:xfrm>
              <a:off x="7340512" y="5180214"/>
              <a:ext cx="346379" cy="316039"/>
            </a:xfrm>
            <a:custGeom>
              <a:avLst/>
              <a:gdLst>
                <a:gd name="T0" fmla="*/ 610 w 719"/>
                <a:gd name="T1" fmla="*/ 48 h 657"/>
                <a:gd name="T2" fmla="*/ 210 w 719"/>
                <a:gd name="T3" fmla="*/ 454 h 657"/>
                <a:gd name="T4" fmla="*/ 115 w 719"/>
                <a:gd name="T5" fmla="*/ 359 h 657"/>
                <a:gd name="T6" fmla="*/ 57 w 719"/>
                <a:gd name="T7" fmla="*/ 331 h 657"/>
                <a:gd name="T8" fmla="*/ 22 w 719"/>
                <a:gd name="T9" fmla="*/ 382 h 657"/>
                <a:gd name="T10" fmla="*/ 42 w 719"/>
                <a:gd name="T11" fmla="*/ 467 h 657"/>
                <a:gd name="T12" fmla="*/ 195 w 719"/>
                <a:gd name="T13" fmla="*/ 644 h 657"/>
                <a:gd name="T14" fmla="*/ 268 w 719"/>
                <a:gd name="T15" fmla="*/ 620 h 657"/>
                <a:gd name="T16" fmla="*/ 287 w 719"/>
                <a:gd name="T17" fmla="*/ 597 h 657"/>
                <a:gd name="T18" fmla="*/ 287 w 719"/>
                <a:gd name="T19" fmla="*/ 597 h 657"/>
                <a:gd name="T20" fmla="*/ 643 w 719"/>
                <a:gd name="T21" fmla="*/ 88 h 657"/>
                <a:gd name="T22" fmla="*/ 610 w 719"/>
                <a:gd name="T23" fmla="*/ 48 h 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19" h="657">
                  <a:moveTo>
                    <a:pt x="610" y="48"/>
                  </a:moveTo>
                  <a:cubicBezTo>
                    <a:pt x="563" y="71"/>
                    <a:pt x="334" y="332"/>
                    <a:pt x="210" y="454"/>
                  </a:cubicBezTo>
                  <a:lnTo>
                    <a:pt x="115" y="359"/>
                  </a:lnTo>
                  <a:cubicBezTo>
                    <a:pt x="104" y="346"/>
                    <a:pt x="80" y="304"/>
                    <a:pt x="57" y="331"/>
                  </a:cubicBezTo>
                  <a:lnTo>
                    <a:pt x="22" y="382"/>
                  </a:lnTo>
                  <a:cubicBezTo>
                    <a:pt x="0" y="409"/>
                    <a:pt x="24" y="453"/>
                    <a:pt x="42" y="467"/>
                  </a:cubicBezTo>
                  <a:lnTo>
                    <a:pt x="195" y="644"/>
                  </a:lnTo>
                  <a:cubicBezTo>
                    <a:pt x="212" y="657"/>
                    <a:pt x="245" y="647"/>
                    <a:pt x="268" y="620"/>
                  </a:cubicBezTo>
                  <a:lnTo>
                    <a:pt x="287" y="597"/>
                  </a:lnTo>
                  <a:lnTo>
                    <a:pt x="287" y="597"/>
                  </a:lnTo>
                  <a:lnTo>
                    <a:pt x="643" y="88"/>
                  </a:lnTo>
                  <a:cubicBezTo>
                    <a:pt x="666" y="61"/>
                    <a:pt x="719" y="0"/>
                    <a:pt x="610" y="48"/>
                  </a:cubicBezTo>
                  <a:close/>
                </a:path>
              </a:pathLst>
            </a:custGeom>
            <a:solidFill>
              <a:schemeClr val="bg1"/>
            </a:solidFill>
            <a:ln>
              <a:noFill/>
            </a:ln>
          </p:spPr>
          <p:txBody>
            <a:bodyPr vert="horz" wrap="square" lIns="146078" tIns="73039" rIns="146078" bIns="73039" numCol="1" anchor="t" anchorCtr="0" compatLnSpc="1">
              <a:prstTxWarp prst="textNoShape">
                <a:avLst/>
              </a:prstTxWarp>
            </a:bodyPr>
            <a:lstStyle/>
            <a:p>
              <a:endParaRPr lang="en-US" sz="2876" dirty="0">
                <a:solidFill>
                  <a:srgbClr val="121617"/>
                </a:solidFill>
                <a:latin typeface="Montserrat" panose="00000500000000000000" pitchFamily="2" charset="0"/>
              </a:endParaRPr>
            </a:p>
          </p:txBody>
        </p:sp>
      </p:grpSp>
      <p:sp>
        <p:nvSpPr>
          <p:cNvPr id="20" name="TextBox 9">
            <a:extLst>
              <a:ext uri="{FF2B5EF4-FFF2-40B4-BE49-F238E27FC236}">
                <a16:creationId xmlns:a16="http://schemas.microsoft.com/office/drawing/2014/main" id="{6F57AEE1-84D3-4C85-ACEE-8171C9233B91}"/>
              </a:ext>
            </a:extLst>
          </p:cNvPr>
          <p:cNvSpPr txBox="1"/>
          <p:nvPr/>
        </p:nvSpPr>
        <p:spPr>
          <a:xfrm>
            <a:off x="921095" y="2937177"/>
            <a:ext cx="10361194" cy="923330"/>
          </a:xfrm>
          <a:prstGeom prst="rect">
            <a:avLst/>
          </a:prstGeom>
          <a:noFill/>
        </p:spPr>
        <p:txBody>
          <a:bodyPr wrap="square" rtlCol="0">
            <a:spAutoFit/>
          </a:bodyPr>
          <a:lstStyle/>
          <a:p>
            <a:pPr algn="just"/>
            <a:r>
              <a:rPr lang="es-ES" b="1" dirty="0">
                <a:solidFill>
                  <a:srgbClr val="2C2C2C"/>
                </a:solidFill>
                <a:latin typeface="Montserrat" panose="00000500000000000000" pitchFamily="2" charset="0"/>
                <a:ea typeface="Source Sans Pro" panose="020B0503030403020204" pitchFamily="34" charset="0"/>
              </a:rPr>
              <a:t>El método Skewness Tighted Outlyingness (SAO) se enfoca en la asimetría multivariada para detectar outliers, pero su dependencia de 250p direcciones aleatorias presenta desafíos significativos, especialmente en dimensiones altas.</a:t>
            </a:r>
            <a:endParaRPr lang="es-CO" b="1" dirty="0">
              <a:solidFill>
                <a:srgbClr val="2C2C2C"/>
              </a:solidFill>
              <a:latin typeface="Montserrat" panose="00000500000000000000" pitchFamily="2" charset="0"/>
              <a:ea typeface="Source Sans Pro" panose="020B0503030403020204" pitchFamily="34" charset="0"/>
            </a:endParaRPr>
          </a:p>
        </p:txBody>
      </p:sp>
      <p:grpSp>
        <p:nvGrpSpPr>
          <p:cNvPr id="21" name="Grupo 20">
            <a:extLst>
              <a:ext uri="{FF2B5EF4-FFF2-40B4-BE49-F238E27FC236}">
                <a16:creationId xmlns:a16="http://schemas.microsoft.com/office/drawing/2014/main" id="{44631BE3-5A00-48D9-9917-2A3F75B94E3D}"/>
              </a:ext>
            </a:extLst>
          </p:cNvPr>
          <p:cNvGrpSpPr/>
          <p:nvPr/>
        </p:nvGrpSpPr>
        <p:grpSpPr>
          <a:xfrm>
            <a:off x="365189" y="3031669"/>
            <a:ext cx="451310" cy="451310"/>
            <a:chOff x="7218427" y="5042959"/>
            <a:chExt cx="590550" cy="590550"/>
          </a:xfrm>
        </p:grpSpPr>
        <p:sp>
          <p:nvSpPr>
            <p:cNvPr id="22" name="Oval 8">
              <a:extLst>
                <a:ext uri="{FF2B5EF4-FFF2-40B4-BE49-F238E27FC236}">
                  <a16:creationId xmlns:a16="http://schemas.microsoft.com/office/drawing/2014/main" id="{1D98F384-910C-4506-8182-6043A027CBD6}"/>
                </a:ext>
              </a:extLst>
            </p:cNvPr>
            <p:cNvSpPr/>
            <p:nvPr/>
          </p:nvSpPr>
          <p:spPr>
            <a:xfrm>
              <a:off x="7218427" y="5042959"/>
              <a:ext cx="590550" cy="590550"/>
            </a:xfrm>
            <a:prstGeom prst="ellipse">
              <a:avLst/>
            </a:prstGeom>
            <a:solidFill>
              <a:srgbClr val="0059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latin typeface="Montserrat" panose="00000500000000000000" pitchFamily="2" charset="0"/>
              </a:endParaRPr>
            </a:p>
          </p:txBody>
        </p:sp>
        <p:sp>
          <p:nvSpPr>
            <p:cNvPr id="23" name="Freeform 259">
              <a:extLst>
                <a:ext uri="{FF2B5EF4-FFF2-40B4-BE49-F238E27FC236}">
                  <a16:creationId xmlns:a16="http://schemas.microsoft.com/office/drawing/2014/main" id="{43596E5B-AA73-40D2-BF7C-BA9282A6B3D6}"/>
                </a:ext>
              </a:extLst>
            </p:cNvPr>
            <p:cNvSpPr>
              <a:spLocks/>
            </p:cNvSpPr>
            <p:nvPr/>
          </p:nvSpPr>
          <p:spPr bwMode="auto">
            <a:xfrm>
              <a:off x="7340512" y="5180214"/>
              <a:ext cx="346379" cy="316039"/>
            </a:xfrm>
            <a:custGeom>
              <a:avLst/>
              <a:gdLst>
                <a:gd name="T0" fmla="*/ 610 w 719"/>
                <a:gd name="T1" fmla="*/ 48 h 657"/>
                <a:gd name="T2" fmla="*/ 210 w 719"/>
                <a:gd name="T3" fmla="*/ 454 h 657"/>
                <a:gd name="T4" fmla="*/ 115 w 719"/>
                <a:gd name="T5" fmla="*/ 359 h 657"/>
                <a:gd name="T6" fmla="*/ 57 w 719"/>
                <a:gd name="T7" fmla="*/ 331 h 657"/>
                <a:gd name="T8" fmla="*/ 22 w 719"/>
                <a:gd name="T9" fmla="*/ 382 h 657"/>
                <a:gd name="T10" fmla="*/ 42 w 719"/>
                <a:gd name="T11" fmla="*/ 467 h 657"/>
                <a:gd name="T12" fmla="*/ 195 w 719"/>
                <a:gd name="T13" fmla="*/ 644 h 657"/>
                <a:gd name="T14" fmla="*/ 268 w 719"/>
                <a:gd name="T15" fmla="*/ 620 h 657"/>
                <a:gd name="T16" fmla="*/ 287 w 719"/>
                <a:gd name="T17" fmla="*/ 597 h 657"/>
                <a:gd name="T18" fmla="*/ 287 w 719"/>
                <a:gd name="T19" fmla="*/ 597 h 657"/>
                <a:gd name="T20" fmla="*/ 643 w 719"/>
                <a:gd name="T21" fmla="*/ 88 h 657"/>
                <a:gd name="T22" fmla="*/ 610 w 719"/>
                <a:gd name="T23" fmla="*/ 48 h 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19" h="657">
                  <a:moveTo>
                    <a:pt x="610" y="48"/>
                  </a:moveTo>
                  <a:cubicBezTo>
                    <a:pt x="563" y="71"/>
                    <a:pt x="334" y="332"/>
                    <a:pt x="210" y="454"/>
                  </a:cubicBezTo>
                  <a:lnTo>
                    <a:pt x="115" y="359"/>
                  </a:lnTo>
                  <a:cubicBezTo>
                    <a:pt x="104" y="346"/>
                    <a:pt x="80" y="304"/>
                    <a:pt x="57" y="331"/>
                  </a:cubicBezTo>
                  <a:lnTo>
                    <a:pt x="22" y="382"/>
                  </a:lnTo>
                  <a:cubicBezTo>
                    <a:pt x="0" y="409"/>
                    <a:pt x="24" y="453"/>
                    <a:pt x="42" y="467"/>
                  </a:cubicBezTo>
                  <a:lnTo>
                    <a:pt x="195" y="644"/>
                  </a:lnTo>
                  <a:cubicBezTo>
                    <a:pt x="212" y="657"/>
                    <a:pt x="245" y="647"/>
                    <a:pt x="268" y="620"/>
                  </a:cubicBezTo>
                  <a:lnTo>
                    <a:pt x="287" y="597"/>
                  </a:lnTo>
                  <a:lnTo>
                    <a:pt x="287" y="597"/>
                  </a:lnTo>
                  <a:lnTo>
                    <a:pt x="643" y="88"/>
                  </a:lnTo>
                  <a:cubicBezTo>
                    <a:pt x="666" y="61"/>
                    <a:pt x="719" y="0"/>
                    <a:pt x="610" y="48"/>
                  </a:cubicBezTo>
                  <a:close/>
                </a:path>
              </a:pathLst>
            </a:custGeom>
            <a:solidFill>
              <a:schemeClr val="bg1"/>
            </a:solidFill>
            <a:ln>
              <a:noFill/>
            </a:ln>
          </p:spPr>
          <p:txBody>
            <a:bodyPr vert="horz" wrap="square" lIns="146078" tIns="73039" rIns="146078" bIns="73039" numCol="1" anchor="t" anchorCtr="0" compatLnSpc="1">
              <a:prstTxWarp prst="textNoShape">
                <a:avLst/>
              </a:prstTxWarp>
            </a:bodyPr>
            <a:lstStyle/>
            <a:p>
              <a:endParaRPr lang="en-US" sz="2876" dirty="0">
                <a:solidFill>
                  <a:srgbClr val="121617"/>
                </a:solidFill>
                <a:latin typeface="Montserrat" panose="00000500000000000000" pitchFamily="2" charset="0"/>
              </a:endParaRPr>
            </a:p>
          </p:txBody>
        </p:sp>
      </p:grpSp>
      <p:sp>
        <p:nvSpPr>
          <p:cNvPr id="24" name="TextBox 9">
            <a:extLst>
              <a:ext uri="{FF2B5EF4-FFF2-40B4-BE49-F238E27FC236}">
                <a16:creationId xmlns:a16="http://schemas.microsoft.com/office/drawing/2014/main" id="{F86E4C64-398E-45E0-A938-21D442893974}"/>
              </a:ext>
            </a:extLst>
          </p:cNvPr>
          <p:cNvSpPr txBox="1"/>
          <p:nvPr/>
        </p:nvSpPr>
        <p:spPr>
          <a:xfrm>
            <a:off x="921095" y="3819474"/>
            <a:ext cx="10361194" cy="923330"/>
          </a:xfrm>
          <a:prstGeom prst="rect">
            <a:avLst/>
          </a:prstGeom>
          <a:noFill/>
        </p:spPr>
        <p:txBody>
          <a:bodyPr wrap="square" rtlCol="0">
            <a:spAutoFit/>
          </a:bodyPr>
          <a:lstStyle/>
          <a:p>
            <a:pPr algn="just"/>
            <a:r>
              <a:rPr lang="es-ES" b="1" dirty="0">
                <a:solidFill>
                  <a:srgbClr val="2C2C2C"/>
                </a:solidFill>
                <a:latin typeface="Montserrat" panose="00000500000000000000" pitchFamily="2" charset="0"/>
                <a:ea typeface="Source Sans Pro" panose="020B0503030403020204" pitchFamily="34" charset="0"/>
              </a:rPr>
              <a:t>La detección de outliers mediante direcciones aleatorias tiene limitaciones inherentes para capturar anomalías univariadas, destacando la necesidad de métodos más sofisticados con proyecciones estratégicas.</a:t>
            </a:r>
            <a:endParaRPr lang="es-CO" b="1" dirty="0">
              <a:solidFill>
                <a:srgbClr val="2C2C2C"/>
              </a:solidFill>
              <a:latin typeface="Montserrat" panose="00000500000000000000" pitchFamily="2" charset="0"/>
              <a:ea typeface="Source Sans Pro" panose="020B0503030403020204" pitchFamily="34" charset="0"/>
            </a:endParaRPr>
          </a:p>
        </p:txBody>
      </p:sp>
      <p:grpSp>
        <p:nvGrpSpPr>
          <p:cNvPr id="25" name="Grupo 24">
            <a:extLst>
              <a:ext uri="{FF2B5EF4-FFF2-40B4-BE49-F238E27FC236}">
                <a16:creationId xmlns:a16="http://schemas.microsoft.com/office/drawing/2014/main" id="{82362453-3124-4C49-983F-F220B2E9AC13}"/>
              </a:ext>
            </a:extLst>
          </p:cNvPr>
          <p:cNvGrpSpPr/>
          <p:nvPr/>
        </p:nvGrpSpPr>
        <p:grpSpPr>
          <a:xfrm>
            <a:off x="365189" y="3913966"/>
            <a:ext cx="451310" cy="451310"/>
            <a:chOff x="7218427" y="5042959"/>
            <a:chExt cx="590550" cy="590550"/>
          </a:xfrm>
        </p:grpSpPr>
        <p:sp>
          <p:nvSpPr>
            <p:cNvPr id="26" name="Oval 8">
              <a:extLst>
                <a:ext uri="{FF2B5EF4-FFF2-40B4-BE49-F238E27FC236}">
                  <a16:creationId xmlns:a16="http://schemas.microsoft.com/office/drawing/2014/main" id="{E3BA8F40-0210-4DFF-AA36-FA4F957E80AC}"/>
                </a:ext>
              </a:extLst>
            </p:cNvPr>
            <p:cNvSpPr/>
            <p:nvPr/>
          </p:nvSpPr>
          <p:spPr>
            <a:xfrm>
              <a:off x="7218427" y="5042959"/>
              <a:ext cx="590550" cy="590550"/>
            </a:xfrm>
            <a:prstGeom prst="ellipse">
              <a:avLst/>
            </a:prstGeom>
            <a:solidFill>
              <a:srgbClr val="0059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latin typeface="Montserrat" panose="00000500000000000000" pitchFamily="2" charset="0"/>
              </a:endParaRPr>
            </a:p>
          </p:txBody>
        </p:sp>
        <p:sp>
          <p:nvSpPr>
            <p:cNvPr id="27" name="Freeform 259">
              <a:extLst>
                <a:ext uri="{FF2B5EF4-FFF2-40B4-BE49-F238E27FC236}">
                  <a16:creationId xmlns:a16="http://schemas.microsoft.com/office/drawing/2014/main" id="{70CA7522-3810-45E8-91F4-7B49FAB1E00D}"/>
                </a:ext>
              </a:extLst>
            </p:cNvPr>
            <p:cNvSpPr>
              <a:spLocks/>
            </p:cNvSpPr>
            <p:nvPr/>
          </p:nvSpPr>
          <p:spPr bwMode="auto">
            <a:xfrm>
              <a:off x="7340512" y="5180214"/>
              <a:ext cx="346379" cy="316039"/>
            </a:xfrm>
            <a:custGeom>
              <a:avLst/>
              <a:gdLst>
                <a:gd name="T0" fmla="*/ 610 w 719"/>
                <a:gd name="T1" fmla="*/ 48 h 657"/>
                <a:gd name="T2" fmla="*/ 210 w 719"/>
                <a:gd name="T3" fmla="*/ 454 h 657"/>
                <a:gd name="T4" fmla="*/ 115 w 719"/>
                <a:gd name="T5" fmla="*/ 359 h 657"/>
                <a:gd name="T6" fmla="*/ 57 w 719"/>
                <a:gd name="T7" fmla="*/ 331 h 657"/>
                <a:gd name="T8" fmla="*/ 22 w 719"/>
                <a:gd name="T9" fmla="*/ 382 h 657"/>
                <a:gd name="T10" fmla="*/ 42 w 719"/>
                <a:gd name="T11" fmla="*/ 467 h 657"/>
                <a:gd name="T12" fmla="*/ 195 w 719"/>
                <a:gd name="T13" fmla="*/ 644 h 657"/>
                <a:gd name="T14" fmla="*/ 268 w 719"/>
                <a:gd name="T15" fmla="*/ 620 h 657"/>
                <a:gd name="T16" fmla="*/ 287 w 719"/>
                <a:gd name="T17" fmla="*/ 597 h 657"/>
                <a:gd name="T18" fmla="*/ 287 w 719"/>
                <a:gd name="T19" fmla="*/ 597 h 657"/>
                <a:gd name="T20" fmla="*/ 643 w 719"/>
                <a:gd name="T21" fmla="*/ 88 h 657"/>
                <a:gd name="T22" fmla="*/ 610 w 719"/>
                <a:gd name="T23" fmla="*/ 48 h 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19" h="657">
                  <a:moveTo>
                    <a:pt x="610" y="48"/>
                  </a:moveTo>
                  <a:cubicBezTo>
                    <a:pt x="563" y="71"/>
                    <a:pt x="334" y="332"/>
                    <a:pt x="210" y="454"/>
                  </a:cubicBezTo>
                  <a:lnTo>
                    <a:pt x="115" y="359"/>
                  </a:lnTo>
                  <a:cubicBezTo>
                    <a:pt x="104" y="346"/>
                    <a:pt x="80" y="304"/>
                    <a:pt x="57" y="331"/>
                  </a:cubicBezTo>
                  <a:lnTo>
                    <a:pt x="22" y="382"/>
                  </a:lnTo>
                  <a:cubicBezTo>
                    <a:pt x="0" y="409"/>
                    <a:pt x="24" y="453"/>
                    <a:pt x="42" y="467"/>
                  </a:cubicBezTo>
                  <a:lnTo>
                    <a:pt x="195" y="644"/>
                  </a:lnTo>
                  <a:cubicBezTo>
                    <a:pt x="212" y="657"/>
                    <a:pt x="245" y="647"/>
                    <a:pt x="268" y="620"/>
                  </a:cubicBezTo>
                  <a:lnTo>
                    <a:pt x="287" y="597"/>
                  </a:lnTo>
                  <a:lnTo>
                    <a:pt x="287" y="597"/>
                  </a:lnTo>
                  <a:lnTo>
                    <a:pt x="643" y="88"/>
                  </a:lnTo>
                  <a:cubicBezTo>
                    <a:pt x="666" y="61"/>
                    <a:pt x="719" y="0"/>
                    <a:pt x="610" y="48"/>
                  </a:cubicBezTo>
                  <a:close/>
                </a:path>
              </a:pathLst>
            </a:custGeom>
            <a:solidFill>
              <a:schemeClr val="bg1"/>
            </a:solidFill>
            <a:ln>
              <a:noFill/>
            </a:ln>
          </p:spPr>
          <p:txBody>
            <a:bodyPr vert="horz" wrap="square" lIns="146078" tIns="73039" rIns="146078" bIns="73039" numCol="1" anchor="t" anchorCtr="0" compatLnSpc="1">
              <a:prstTxWarp prst="textNoShape">
                <a:avLst/>
              </a:prstTxWarp>
            </a:bodyPr>
            <a:lstStyle/>
            <a:p>
              <a:endParaRPr lang="en-US" sz="2876" dirty="0">
                <a:solidFill>
                  <a:srgbClr val="121617"/>
                </a:solidFill>
                <a:latin typeface="Montserrat" panose="00000500000000000000" pitchFamily="2" charset="0"/>
              </a:endParaRPr>
            </a:p>
          </p:txBody>
        </p:sp>
      </p:grpSp>
      <p:sp>
        <p:nvSpPr>
          <p:cNvPr id="28" name="TextBox 9">
            <a:extLst>
              <a:ext uri="{FF2B5EF4-FFF2-40B4-BE49-F238E27FC236}">
                <a16:creationId xmlns:a16="http://schemas.microsoft.com/office/drawing/2014/main" id="{E45239DC-32DA-4721-8CF2-7ADFCDCDC05D}"/>
              </a:ext>
            </a:extLst>
          </p:cNvPr>
          <p:cNvSpPr txBox="1"/>
          <p:nvPr/>
        </p:nvSpPr>
        <p:spPr>
          <a:xfrm>
            <a:off x="909711" y="4742804"/>
            <a:ext cx="10361194" cy="923330"/>
          </a:xfrm>
          <a:prstGeom prst="rect">
            <a:avLst/>
          </a:prstGeom>
          <a:noFill/>
        </p:spPr>
        <p:txBody>
          <a:bodyPr wrap="square" rtlCol="0">
            <a:spAutoFit/>
          </a:bodyPr>
          <a:lstStyle/>
          <a:p>
            <a:pPr algn="just"/>
            <a:r>
              <a:rPr lang="es-ES" b="1" dirty="0">
                <a:solidFill>
                  <a:srgbClr val="2C2C2C"/>
                </a:solidFill>
                <a:latin typeface="Montserrat" panose="00000500000000000000" pitchFamily="2" charset="0"/>
                <a:ea typeface="Source Sans Pro" panose="020B0503030403020204" pitchFamily="34" charset="0"/>
              </a:rPr>
              <a:t>Utilizar un método de muestreo estratificado sobre una dirección semilla ofrece una alternativa prometedora a los enfoques aleatorios como SAO, mejorando la sensibilidad y precisión en la detección de valores atípicos.</a:t>
            </a:r>
            <a:endParaRPr lang="es-CO" b="1" dirty="0">
              <a:solidFill>
                <a:srgbClr val="2C2C2C"/>
              </a:solidFill>
              <a:latin typeface="Montserrat" panose="00000500000000000000" pitchFamily="2" charset="0"/>
              <a:ea typeface="Source Sans Pro" panose="020B0503030403020204" pitchFamily="34" charset="0"/>
            </a:endParaRPr>
          </a:p>
        </p:txBody>
      </p:sp>
      <p:grpSp>
        <p:nvGrpSpPr>
          <p:cNvPr id="29" name="Grupo 28">
            <a:extLst>
              <a:ext uri="{FF2B5EF4-FFF2-40B4-BE49-F238E27FC236}">
                <a16:creationId xmlns:a16="http://schemas.microsoft.com/office/drawing/2014/main" id="{1B634AD4-A3C6-44A5-95C2-D0A8964CEA58}"/>
              </a:ext>
            </a:extLst>
          </p:cNvPr>
          <p:cNvGrpSpPr/>
          <p:nvPr/>
        </p:nvGrpSpPr>
        <p:grpSpPr>
          <a:xfrm>
            <a:off x="353805" y="4837296"/>
            <a:ext cx="451310" cy="451310"/>
            <a:chOff x="7218427" y="5042959"/>
            <a:chExt cx="590550" cy="590550"/>
          </a:xfrm>
        </p:grpSpPr>
        <p:sp>
          <p:nvSpPr>
            <p:cNvPr id="30" name="Oval 8">
              <a:extLst>
                <a:ext uri="{FF2B5EF4-FFF2-40B4-BE49-F238E27FC236}">
                  <a16:creationId xmlns:a16="http://schemas.microsoft.com/office/drawing/2014/main" id="{B49F34ED-B523-4A4B-801C-92EB99931358}"/>
                </a:ext>
              </a:extLst>
            </p:cNvPr>
            <p:cNvSpPr/>
            <p:nvPr/>
          </p:nvSpPr>
          <p:spPr>
            <a:xfrm>
              <a:off x="7218427" y="5042959"/>
              <a:ext cx="590550" cy="590550"/>
            </a:xfrm>
            <a:prstGeom prst="ellipse">
              <a:avLst/>
            </a:prstGeom>
            <a:solidFill>
              <a:srgbClr val="0059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latin typeface="Montserrat" panose="00000500000000000000" pitchFamily="2" charset="0"/>
              </a:endParaRPr>
            </a:p>
          </p:txBody>
        </p:sp>
        <p:sp>
          <p:nvSpPr>
            <p:cNvPr id="31" name="Freeform 259">
              <a:extLst>
                <a:ext uri="{FF2B5EF4-FFF2-40B4-BE49-F238E27FC236}">
                  <a16:creationId xmlns:a16="http://schemas.microsoft.com/office/drawing/2014/main" id="{353889A3-E8A8-4489-A841-BD21DD5DC499}"/>
                </a:ext>
              </a:extLst>
            </p:cNvPr>
            <p:cNvSpPr>
              <a:spLocks/>
            </p:cNvSpPr>
            <p:nvPr/>
          </p:nvSpPr>
          <p:spPr bwMode="auto">
            <a:xfrm>
              <a:off x="7340512" y="5180214"/>
              <a:ext cx="346379" cy="316039"/>
            </a:xfrm>
            <a:custGeom>
              <a:avLst/>
              <a:gdLst>
                <a:gd name="T0" fmla="*/ 610 w 719"/>
                <a:gd name="T1" fmla="*/ 48 h 657"/>
                <a:gd name="T2" fmla="*/ 210 w 719"/>
                <a:gd name="T3" fmla="*/ 454 h 657"/>
                <a:gd name="T4" fmla="*/ 115 w 719"/>
                <a:gd name="T5" fmla="*/ 359 h 657"/>
                <a:gd name="T6" fmla="*/ 57 w 719"/>
                <a:gd name="T7" fmla="*/ 331 h 657"/>
                <a:gd name="T8" fmla="*/ 22 w 719"/>
                <a:gd name="T9" fmla="*/ 382 h 657"/>
                <a:gd name="T10" fmla="*/ 42 w 719"/>
                <a:gd name="T11" fmla="*/ 467 h 657"/>
                <a:gd name="T12" fmla="*/ 195 w 719"/>
                <a:gd name="T13" fmla="*/ 644 h 657"/>
                <a:gd name="T14" fmla="*/ 268 w 719"/>
                <a:gd name="T15" fmla="*/ 620 h 657"/>
                <a:gd name="T16" fmla="*/ 287 w 719"/>
                <a:gd name="T17" fmla="*/ 597 h 657"/>
                <a:gd name="T18" fmla="*/ 287 w 719"/>
                <a:gd name="T19" fmla="*/ 597 h 657"/>
                <a:gd name="T20" fmla="*/ 643 w 719"/>
                <a:gd name="T21" fmla="*/ 88 h 657"/>
                <a:gd name="T22" fmla="*/ 610 w 719"/>
                <a:gd name="T23" fmla="*/ 48 h 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19" h="657">
                  <a:moveTo>
                    <a:pt x="610" y="48"/>
                  </a:moveTo>
                  <a:cubicBezTo>
                    <a:pt x="563" y="71"/>
                    <a:pt x="334" y="332"/>
                    <a:pt x="210" y="454"/>
                  </a:cubicBezTo>
                  <a:lnTo>
                    <a:pt x="115" y="359"/>
                  </a:lnTo>
                  <a:cubicBezTo>
                    <a:pt x="104" y="346"/>
                    <a:pt x="80" y="304"/>
                    <a:pt x="57" y="331"/>
                  </a:cubicBezTo>
                  <a:lnTo>
                    <a:pt x="22" y="382"/>
                  </a:lnTo>
                  <a:cubicBezTo>
                    <a:pt x="0" y="409"/>
                    <a:pt x="24" y="453"/>
                    <a:pt x="42" y="467"/>
                  </a:cubicBezTo>
                  <a:lnTo>
                    <a:pt x="195" y="644"/>
                  </a:lnTo>
                  <a:cubicBezTo>
                    <a:pt x="212" y="657"/>
                    <a:pt x="245" y="647"/>
                    <a:pt x="268" y="620"/>
                  </a:cubicBezTo>
                  <a:lnTo>
                    <a:pt x="287" y="597"/>
                  </a:lnTo>
                  <a:lnTo>
                    <a:pt x="287" y="597"/>
                  </a:lnTo>
                  <a:lnTo>
                    <a:pt x="643" y="88"/>
                  </a:lnTo>
                  <a:cubicBezTo>
                    <a:pt x="666" y="61"/>
                    <a:pt x="719" y="0"/>
                    <a:pt x="610" y="48"/>
                  </a:cubicBezTo>
                  <a:close/>
                </a:path>
              </a:pathLst>
            </a:custGeom>
            <a:solidFill>
              <a:schemeClr val="bg1"/>
            </a:solidFill>
            <a:ln>
              <a:noFill/>
            </a:ln>
          </p:spPr>
          <p:txBody>
            <a:bodyPr vert="horz" wrap="square" lIns="146078" tIns="73039" rIns="146078" bIns="73039" numCol="1" anchor="t" anchorCtr="0" compatLnSpc="1">
              <a:prstTxWarp prst="textNoShape">
                <a:avLst/>
              </a:prstTxWarp>
            </a:bodyPr>
            <a:lstStyle/>
            <a:p>
              <a:endParaRPr lang="en-US" sz="2876" dirty="0">
                <a:solidFill>
                  <a:srgbClr val="121617"/>
                </a:solidFill>
                <a:latin typeface="Montserrat" panose="00000500000000000000" pitchFamily="2" charset="0"/>
              </a:endParaRPr>
            </a:p>
          </p:txBody>
        </p:sp>
      </p:grpSp>
      <p:sp>
        <p:nvSpPr>
          <p:cNvPr id="32" name="TextBox 9">
            <a:extLst>
              <a:ext uri="{FF2B5EF4-FFF2-40B4-BE49-F238E27FC236}">
                <a16:creationId xmlns:a16="http://schemas.microsoft.com/office/drawing/2014/main" id="{A2333D0E-A3E9-4925-938E-AA2BF393E399}"/>
              </a:ext>
            </a:extLst>
          </p:cNvPr>
          <p:cNvSpPr txBox="1"/>
          <p:nvPr/>
        </p:nvSpPr>
        <p:spPr>
          <a:xfrm>
            <a:off x="909711" y="5625101"/>
            <a:ext cx="10361194" cy="646331"/>
          </a:xfrm>
          <a:prstGeom prst="rect">
            <a:avLst/>
          </a:prstGeom>
          <a:noFill/>
        </p:spPr>
        <p:txBody>
          <a:bodyPr wrap="square" rtlCol="0">
            <a:spAutoFit/>
          </a:bodyPr>
          <a:lstStyle/>
          <a:p>
            <a:pPr algn="just"/>
            <a:r>
              <a:rPr lang="es-ES" b="1" dirty="0">
                <a:solidFill>
                  <a:srgbClr val="2C2C2C"/>
                </a:solidFill>
                <a:latin typeface="Montserrat" panose="00000500000000000000" pitchFamily="2" charset="0"/>
                <a:ea typeface="Source Sans Pro" panose="020B0503030403020204" pitchFamily="34" charset="0"/>
              </a:rPr>
              <a:t>RSP-SAO demostró una alta capacidad de detección con valores de 𝑐 superiores a 0.85 en todas las configuraciones, destacando su eficacia frente a SAO estándar en la identificación precisa de outliers.</a:t>
            </a:r>
            <a:endParaRPr lang="es-CO" b="1" dirty="0">
              <a:solidFill>
                <a:srgbClr val="2C2C2C"/>
              </a:solidFill>
              <a:latin typeface="Montserrat" panose="00000500000000000000" pitchFamily="2" charset="0"/>
              <a:ea typeface="Source Sans Pro" panose="020B0503030403020204" pitchFamily="34" charset="0"/>
            </a:endParaRPr>
          </a:p>
        </p:txBody>
      </p:sp>
      <p:grpSp>
        <p:nvGrpSpPr>
          <p:cNvPr id="33" name="Grupo 32">
            <a:extLst>
              <a:ext uri="{FF2B5EF4-FFF2-40B4-BE49-F238E27FC236}">
                <a16:creationId xmlns:a16="http://schemas.microsoft.com/office/drawing/2014/main" id="{9AAE57C9-1D92-47D8-BA5B-B4C94DD60373}"/>
              </a:ext>
            </a:extLst>
          </p:cNvPr>
          <p:cNvGrpSpPr/>
          <p:nvPr/>
        </p:nvGrpSpPr>
        <p:grpSpPr>
          <a:xfrm>
            <a:off x="353805" y="5719593"/>
            <a:ext cx="451310" cy="451310"/>
            <a:chOff x="7218427" y="5042959"/>
            <a:chExt cx="590550" cy="590550"/>
          </a:xfrm>
        </p:grpSpPr>
        <p:sp>
          <p:nvSpPr>
            <p:cNvPr id="34" name="Oval 8">
              <a:extLst>
                <a:ext uri="{FF2B5EF4-FFF2-40B4-BE49-F238E27FC236}">
                  <a16:creationId xmlns:a16="http://schemas.microsoft.com/office/drawing/2014/main" id="{EB56EA5D-2389-45E2-B7C0-C25B87DC4735}"/>
                </a:ext>
              </a:extLst>
            </p:cNvPr>
            <p:cNvSpPr/>
            <p:nvPr/>
          </p:nvSpPr>
          <p:spPr>
            <a:xfrm>
              <a:off x="7218427" y="5042959"/>
              <a:ext cx="590550" cy="590550"/>
            </a:xfrm>
            <a:prstGeom prst="ellipse">
              <a:avLst/>
            </a:prstGeom>
            <a:solidFill>
              <a:srgbClr val="0059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latin typeface="Montserrat" panose="00000500000000000000" pitchFamily="2" charset="0"/>
              </a:endParaRPr>
            </a:p>
          </p:txBody>
        </p:sp>
        <p:sp>
          <p:nvSpPr>
            <p:cNvPr id="35" name="Freeform 259">
              <a:extLst>
                <a:ext uri="{FF2B5EF4-FFF2-40B4-BE49-F238E27FC236}">
                  <a16:creationId xmlns:a16="http://schemas.microsoft.com/office/drawing/2014/main" id="{61E62ADD-A18B-481F-B401-691C19B305A3}"/>
                </a:ext>
              </a:extLst>
            </p:cNvPr>
            <p:cNvSpPr>
              <a:spLocks/>
            </p:cNvSpPr>
            <p:nvPr/>
          </p:nvSpPr>
          <p:spPr bwMode="auto">
            <a:xfrm>
              <a:off x="7340512" y="5180214"/>
              <a:ext cx="346379" cy="316039"/>
            </a:xfrm>
            <a:custGeom>
              <a:avLst/>
              <a:gdLst>
                <a:gd name="T0" fmla="*/ 610 w 719"/>
                <a:gd name="T1" fmla="*/ 48 h 657"/>
                <a:gd name="T2" fmla="*/ 210 w 719"/>
                <a:gd name="T3" fmla="*/ 454 h 657"/>
                <a:gd name="T4" fmla="*/ 115 w 719"/>
                <a:gd name="T5" fmla="*/ 359 h 657"/>
                <a:gd name="T6" fmla="*/ 57 w 719"/>
                <a:gd name="T7" fmla="*/ 331 h 657"/>
                <a:gd name="T8" fmla="*/ 22 w 719"/>
                <a:gd name="T9" fmla="*/ 382 h 657"/>
                <a:gd name="T10" fmla="*/ 42 w 719"/>
                <a:gd name="T11" fmla="*/ 467 h 657"/>
                <a:gd name="T12" fmla="*/ 195 w 719"/>
                <a:gd name="T13" fmla="*/ 644 h 657"/>
                <a:gd name="T14" fmla="*/ 268 w 719"/>
                <a:gd name="T15" fmla="*/ 620 h 657"/>
                <a:gd name="T16" fmla="*/ 287 w 719"/>
                <a:gd name="T17" fmla="*/ 597 h 657"/>
                <a:gd name="T18" fmla="*/ 287 w 719"/>
                <a:gd name="T19" fmla="*/ 597 h 657"/>
                <a:gd name="T20" fmla="*/ 643 w 719"/>
                <a:gd name="T21" fmla="*/ 88 h 657"/>
                <a:gd name="T22" fmla="*/ 610 w 719"/>
                <a:gd name="T23" fmla="*/ 48 h 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19" h="657">
                  <a:moveTo>
                    <a:pt x="610" y="48"/>
                  </a:moveTo>
                  <a:cubicBezTo>
                    <a:pt x="563" y="71"/>
                    <a:pt x="334" y="332"/>
                    <a:pt x="210" y="454"/>
                  </a:cubicBezTo>
                  <a:lnTo>
                    <a:pt x="115" y="359"/>
                  </a:lnTo>
                  <a:cubicBezTo>
                    <a:pt x="104" y="346"/>
                    <a:pt x="80" y="304"/>
                    <a:pt x="57" y="331"/>
                  </a:cubicBezTo>
                  <a:lnTo>
                    <a:pt x="22" y="382"/>
                  </a:lnTo>
                  <a:cubicBezTo>
                    <a:pt x="0" y="409"/>
                    <a:pt x="24" y="453"/>
                    <a:pt x="42" y="467"/>
                  </a:cubicBezTo>
                  <a:lnTo>
                    <a:pt x="195" y="644"/>
                  </a:lnTo>
                  <a:cubicBezTo>
                    <a:pt x="212" y="657"/>
                    <a:pt x="245" y="647"/>
                    <a:pt x="268" y="620"/>
                  </a:cubicBezTo>
                  <a:lnTo>
                    <a:pt x="287" y="597"/>
                  </a:lnTo>
                  <a:lnTo>
                    <a:pt x="287" y="597"/>
                  </a:lnTo>
                  <a:lnTo>
                    <a:pt x="643" y="88"/>
                  </a:lnTo>
                  <a:cubicBezTo>
                    <a:pt x="666" y="61"/>
                    <a:pt x="719" y="0"/>
                    <a:pt x="610" y="48"/>
                  </a:cubicBezTo>
                  <a:close/>
                </a:path>
              </a:pathLst>
            </a:custGeom>
            <a:solidFill>
              <a:schemeClr val="bg1"/>
            </a:solidFill>
            <a:ln>
              <a:noFill/>
            </a:ln>
          </p:spPr>
          <p:txBody>
            <a:bodyPr vert="horz" wrap="square" lIns="146078" tIns="73039" rIns="146078" bIns="73039" numCol="1" anchor="t" anchorCtr="0" compatLnSpc="1">
              <a:prstTxWarp prst="textNoShape">
                <a:avLst/>
              </a:prstTxWarp>
            </a:bodyPr>
            <a:lstStyle/>
            <a:p>
              <a:endParaRPr lang="en-US" sz="2876" dirty="0">
                <a:solidFill>
                  <a:srgbClr val="121617"/>
                </a:solidFill>
                <a:latin typeface="Montserrat" panose="00000500000000000000" pitchFamily="2" charset="0"/>
              </a:endParaRPr>
            </a:p>
          </p:txBody>
        </p:sp>
      </p:grpSp>
    </p:spTree>
    <p:extLst>
      <p:ext uri="{BB962C8B-B14F-4D97-AF65-F5344CB8AC3E}">
        <p14:creationId xmlns:p14="http://schemas.microsoft.com/office/powerpoint/2010/main" val="298765819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uadroTexto 7">
            <a:extLst>
              <a:ext uri="{FF2B5EF4-FFF2-40B4-BE49-F238E27FC236}">
                <a16:creationId xmlns:a16="http://schemas.microsoft.com/office/drawing/2014/main" id="{FE732EA8-40C0-4157-B0FD-F1E7F703F7C2}"/>
              </a:ext>
            </a:extLst>
          </p:cNvPr>
          <p:cNvSpPr txBox="1"/>
          <p:nvPr/>
        </p:nvSpPr>
        <p:spPr>
          <a:xfrm>
            <a:off x="365189" y="405301"/>
            <a:ext cx="5028007" cy="584775"/>
          </a:xfrm>
          <a:prstGeom prst="rect">
            <a:avLst/>
          </a:prstGeom>
          <a:noFill/>
        </p:spPr>
        <p:txBody>
          <a:bodyPr wrap="square">
            <a:spAutoFit/>
          </a:bodyPr>
          <a:lstStyle/>
          <a:p>
            <a:pPr lvl="0">
              <a:defRPr/>
            </a:pPr>
            <a:r>
              <a:rPr lang="es-MX" sz="3200" b="1" dirty="0">
                <a:solidFill>
                  <a:srgbClr val="313EC3"/>
                </a:solidFill>
                <a:latin typeface="Montserrat" panose="00000500000000000000" pitchFamily="2" charset="0"/>
              </a:rPr>
              <a:t>8. Conclusiones</a:t>
            </a:r>
            <a:endParaRPr kumimoji="0" lang="es-CO" sz="3200" b="1" i="0" u="none" strike="noStrike" kern="1200" cap="none" spc="0" normalizeH="0" baseline="0" noProof="0" dirty="0">
              <a:ln>
                <a:noFill/>
              </a:ln>
              <a:solidFill>
                <a:srgbClr val="313EC3"/>
              </a:solidFill>
              <a:effectLst/>
              <a:uLnTx/>
              <a:uFillTx/>
              <a:latin typeface="Montserrat" panose="00000500000000000000" pitchFamily="2" charset="0"/>
            </a:endParaRPr>
          </a:p>
        </p:txBody>
      </p:sp>
      <p:sp>
        <p:nvSpPr>
          <p:cNvPr id="7" name="TextBox 9">
            <a:extLst>
              <a:ext uri="{FF2B5EF4-FFF2-40B4-BE49-F238E27FC236}">
                <a16:creationId xmlns:a16="http://schemas.microsoft.com/office/drawing/2014/main" id="{DF00C108-F906-4A68-AFF9-978C266E7460}"/>
              </a:ext>
            </a:extLst>
          </p:cNvPr>
          <p:cNvSpPr txBox="1"/>
          <p:nvPr/>
        </p:nvSpPr>
        <p:spPr>
          <a:xfrm>
            <a:off x="921095" y="1131550"/>
            <a:ext cx="10361194" cy="923330"/>
          </a:xfrm>
          <a:prstGeom prst="rect">
            <a:avLst/>
          </a:prstGeom>
          <a:noFill/>
        </p:spPr>
        <p:txBody>
          <a:bodyPr wrap="square" rtlCol="0">
            <a:spAutoFit/>
          </a:bodyPr>
          <a:lstStyle/>
          <a:p>
            <a:pPr algn="just"/>
            <a:r>
              <a:rPr lang="es-ES" b="1" dirty="0">
                <a:solidFill>
                  <a:srgbClr val="2C2C2C"/>
                </a:solidFill>
                <a:latin typeface="Montserrat" panose="00000500000000000000" pitchFamily="2" charset="0"/>
                <a:ea typeface="Source Sans Pro" panose="020B0503030403020204" pitchFamily="34" charset="0"/>
              </a:rPr>
              <a:t>Aunque RSP-SAO mostró alto desempeño, se observó una tendencia a etiquetar incorrectamente observaciones normales como outliers, lo que subraya la importancia de abordar la alta tasa de detección falsa (𝑓).</a:t>
            </a:r>
            <a:endParaRPr lang="es-CO" b="1" dirty="0">
              <a:solidFill>
                <a:srgbClr val="2C2C2C"/>
              </a:solidFill>
              <a:latin typeface="Montserrat" panose="00000500000000000000" pitchFamily="2" charset="0"/>
              <a:ea typeface="Source Sans Pro" panose="020B0503030403020204" pitchFamily="34" charset="0"/>
            </a:endParaRPr>
          </a:p>
        </p:txBody>
      </p:sp>
      <p:grpSp>
        <p:nvGrpSpPr>
          <p:cNvPr id="9" name="Grupo 8">
            <a:extLst>
              <a:ext uri="{FF2B5EF4-FFF2-40B4-BE49-F238E27FC236}">
                <a16:creationId xmlns:a16="http://schemas.microsoft.com/office/drawing/2014/main" id="{17680AC7-655E-4521-B3D3-0DCD673C3254}"/>
              </a:ext>
            </a:extLst>
          </p:cNvPr>
          <p:cNvGrpSpPr/>
          <p:nvPr/>
        </p:nvGrpSpPr>
        <p:grpSpPr>
          <a:xfrm>
            <a:off x="365189" y="1226042"/>
            <a:ext cx="451310" cy="451310"/>
            <a:chOff x="7218427" y="5042959"/>
            <a:chExt cx="590550" cy="590550"/>
          </a:xfrm>
        </p:grpSpPr>
        <p:sp>
          <p:nvSpPr>
            <p:cNvPr id="10" name="Oval 8">
              <a:extLst>
                <a:ext uri="{FF2B5EF4-FFF2-40B4-BE49-F238E27FC236}">
                  <a16:creationId xmlns:a16="http://schemas.microsoft.com/office/drawing/2014/main" id="{B46C553F-E758-4643-975C-94D2BDEA77EC}"/>
                </a:ext>
              </a:extLst>
            </p:cNvPr>
            <p:cNvSpPr/>
            <p:nvPr/>
          </p:nvSpPr>
          <p:spPr>
            <a:xfrm>
              <a:off x="7218427" y="5042959"/>
              <a:ext cx="590550" cy="590550"/>
            </a:xfrm>
            <a:prstGeom prst="ellipse">
              <a:avLst/>
            </a:prstGeom>
            <a:solidFill>
              <a:srgbClr val="0059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latin typeface="Montserrat" panose="00000500000000000000" pitchFamily="2" charset="0"/>
              </a:endParaRPr>
            </a:p>
          </p:txBody>
        </p:sp>
        <p:sp>
          <p:nvSpPr>
            <p:cNvPr id="11" name="Freeform 259">
              <a:extLst>
                <a:ext uri="{FF2B5EF4-FFF2-40B4-BE49-F238E27FC236}">
                  <a16:creationId xmlns:a16="http://schemas.microsoft.com/office/drawing/2014/main" id="{6AB7110F-4ADD-42B9-A456-F4D4390856D8}"/>
                </a:ext>
              </a:extLst>
            </p:cNvPr>
            <p:cNvSpPr>
              <a:spLocks/>
            </p:cNvSpPr>
            <p:nvPr/>
          </p:nvSpPr>
          <p:spPr bwMode="auto">
            <a:xfrm>
              <a:off x="7340512" y="5180214"/>
              <a:ext cx="346379" cy="316039"/>
            </a:xfrm>
            <a:custGeom>
              <a:avLst/>
              <a:gdLst>
                <a:gd name="T0" fmla="*/ 610 w 719"/>
                <a:gd name="T1" fmla="*/ 48 h 657"/>
                <a:gd name="T2" fmla="*/ 210 w 719"/>
                <a:gd name="T3" fmla="*/ 454 h 657"/>
                <a:gd name="T4" fmla="*/ 115 w 719"/>
                <a:gd name="T5" fmla="*/ 359 h 657"/>
                <a:gd name="T6" fmla="*/ 57 w 719"/>
                <a:gd name="T7" fmla="*/ 331 h 657"/>
                <a:gd name="T8" fmla="*/ 22 w 719"/>
                <a:gd name="T9" fmla="*/ 382 h 657"/>
                <a:gd name="T10" fmla="*/ 42 w 719"/>
                <a:gd name="T11" fmla="*/ 467 h 657"/>
                <a:gd name="T12" fmla="*/ 195 w 719"/>
                <a:gd name="T13" fmla="*/ 644 h 657"/>
                <a:gd name="T14" fmla="*/ 268 w 719"/>
                <a:gd name="T15" fmla="*/ 620 h 657"/>
                <a:gd name="T16" fmla="*/ 287 w 719"/>
                <a:gd name="T17" fmla="*/ 597 h 657"/>
                <a:gd name="T18" fmla="*/ 287 w 719"/>
                <a:gd name="T19" fmla="*/ 597 h 657"/>
                <a:gd name="T20" fmla="*/ 643 w 719"/>
                <a:gd name="T21" fmla="*/ 88 h 657"/>
                <a:gd name="T22" fmla="*/ 610 w 719"/>
                <a:gd name="T23" fmla="*/ 48 h 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19" h="657">
                  <a:moveTo>
                    <a:pt x="610" y="48"/>
                  </a:moveTo>
                  <a:cubicBezTo>
                    <a:pt x="563" y="71"/>
                    <a:pt x="334" y="332"/>
                    <a:pt x="210" y="454"/>
                  </a:cubicBezTo>
                  <a:lnTo>
                    <a:pt x="115" y="359"/>
                  </a:lnTo>
                  <a:cubicBezTo>
                    <a:pt x="104" y="346"/>
                    <a:pt x="80" y="304"/>
                    <a:pt x="57" y="331"/>
                  </a:cubicBezTo>
                  <a:lnTo>
                    <a:pt x="22" y="382"/>
                  </a:lnTo>
                  <a:cubicBezTo>
                    <a:pt x="0" y="409"/>
                    <a:pt x="24" y="453"/>
                    <a:pt x="42" y="467"/>
                  </a:cubicBezTo>
                  <a:lnTo>
                    <a:pt x="195" y="644"/>
                  </a:lnTo>
                  <a:cubicBezTo>
                    <a:pt x="212" y="657"/>
                    <a:pt x="245" y="647"/>
                    <a:pt x="268" y="620"/>
                  </a:cubicBezTo>
                  <a:lnTo>
                    <a:pt x="287" y="597"/>
                  </a:lnTo>
                  <a:lnTo>
                    <a:pt x="287" y="597"/>
                  </a:lnTo>
                  <a:lnTo>
                    <a:pt x="643" y="88"/>
                  </a:lnTo>
                  <a:cubicBezTo>
                    <a:pt x="666" y="61"/>
                    <a:pt x="719" y="0"/>
                    <a:pt x="610" y="48"/>
                  </a:cubicBezTo>
                  <a:close/>
                </a:path>
              </a:pathLst>
            </a:custGeom>
            <a:solidFill>
              <a:schemeClr val="bg1"/>
            </a:solidFill>
            <a:ln>
              <a:noFill/>
            </a:ln>
          </p:spPr>
          <p:txBody>
            <a:bodyPr vert="horz" wrap="square" lIns="146078" tIns="73039" rIns="146078" bIns="73039" numCol="1" anchor="t" anchorCtr="0" compatLnSpc="1">
              <a:prstTxWarp prst="textNoShape">
                <a:avLst/>
              </a:prstTxWarp>
            </a:bodyPr>
            <a:lstStyle/>
            <a:p>
              <a:endParaRPr lang="en-US" sz="2876" dirty="0">
                <a:solidFill>
                  <a:srgbClr val="121617"/>
                </a:solidFill>
                <a:latin typeface="Montserrat" panose="00000500000000000000" pitchFamily="2" charset="0"/>
              </a:endParaRPr>
            </a:p>
          </p:txBody>
        </p:sp>
      </p:grpSp>
      <p:sp>
        <p:nvSpPr>
          <p:cNvPr id="16" name="TextBox 9">
            <a:extLst>
              <a:ext uri="{FF2B5EF4-FFF2-40B4-BE49-F238E27FC236}">
                <a16:creationId xmlns:a16="http://schemas.microsoft.com/office/drawing/2014/main" id="{459E6ABE-90BE-44B4-BBB2-B1130AF20452}"/>
              </a:ext>
            </a:extLst>
          </p:cNvPr>
          <p:cNvSpPr txBox="1"/>
          <p:nvPr/>
        </p:nvSpPr>
        <p:spPr>
          <a:xfrm>
            <a:off x="921095" y="2013847"/>
            <a:ext cx="10361194" cy="923330"/>
          </a:xfrm>
          <a:prstGeom prst="rect">
            <a:avLst/>
          </a:prstGeom>
          <a:noFill/>
        </p:spPr>
        <p:txBody>
          <a:bodyPr wrap="square" rtlCol="0">
            <a:spAutoFit/>
          </a:bodyPr>
          <a:lstStyle/>
          <a:p>
            <a:pPr algn="just"/>
            <a:r>
              <a:rPr lang="es-ES" b="1" dirty="0">
                <a:solidFill>
                  <a:srgbClr val="2C2C2C"/>
                </a:solidFill>
                <a:latin typeface="Montserrat" panose="00000500000000000000" pitchFamily="2" charset="0"/>
                <a:ea typeface="Source Sans Pro" panose="020B0503030403020204" pitchFamily="34" charset="0"/>
              </a:rPr>
              <a:t>En conjunto, los resultados respaldan que RSP-SAO es robusto en la detección de outliers, superando consistentemente a SAO estándar según la tasa 𝑐, aunque se deben mitigar los altos valores de 𝑓 para mejorar su fiabilidad.</a:t>
            </a:r>
            <a:endParaRPr lang="es-CO" b="1" dirty="0">
              <a:solidFill>
                <a:srgbClr val="2C2C2C"/>
              </a:solidFill>
              <a:latin typeface="Montserrat" panose="00000500000000000000" pitchFamily="2" charset="0"/>
              <a:ea typeface="Source Sans Pro" panose="020B0503030403020204" pitchFamily="34" charset="0"/>
            </a:endParaRPr>
          </a:p>
        </p:txBody>
      </p:sp>
      <p:grpSp>
        <p:nvGrpSpPr>
          <p:cNvPr id="17" name="Grupo 16">
            <a:extLst>
              <a:ext uri="{FF2B5EF4-FFF2-40B4-BE49-F238E27FC236}">
                <a16:creationId xmlns:a16="http://schemas.microsoft.com/office/drawing/2014/main" id="{E8AE7FAE-77BD-4898-8DBC-86E248934FDB}"/>
              </a:ext>
            </a:extLst>
          </p:cNvPr>
          <p:cNvGrpSpPr/>
          <p:nvPr/>
        </p:nvGrpSpPr>
        <p:grpSpPr>
          <a:xfrm>
            <a:off x="365189" y="2108339"/>
            <a:ext cx="451310" cy="451310"/>
            <a:chOff x="7218427" y="5042959"/>
            <a:chExt cx="590550" cy="590550"/>
          </a:xfrm>
        </p:grpSpPr>
        <p:sp>
          <p:nvSpPr>
            <p:cNvPr id="18" name="Oval 8">
              <a:extLst>
                <a:ext uri="{FF2B5EF4-FFF2-40B4-BE49-F238E27FC236}">
                  <a16:creationId xmlns:a16="http://schemas.microsoft.com/office/drawing/2014/main" id="{FFD121DB-01B4-4C68-8748-B31D82EA3199}"/>
                </a:ext>
              </a:extLst>
            </p:cNvPr>
            <p:cNvSpPr/>
            <p:nvPr/>
          </p:nvSpPr>
          <p:spPr>
            <a:xfrm>
              <a:off x="7218427" y="5042959"/>
              <a:ext cx="590550" cy="590550"/>
            </a:xfrm>
            <a:prstGeom prst="ellipse">
              <a:avLst/>
            </a:prstGeom>
            <a:solidFill>
              <a:srgbClr val="0059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latin typeface="Montserrat" panose="00000500000000000000" pitchFamily="2" charset="0"/>
              </a:endParaRPr>
            </a:p>
          </p:txBody>
        </p:sp>
        <p:sp>
          <p:nvSpPr>
            <p:cNvPr id="19" name="Freeform 259">
              <a:extLst>
                <a:ext uri="{FF2B5EF4-FFF2-40B4-BE49-F238E27FC236}">
                  <a16:creationId xmlns:a16="http://schemas.microsoft.com/office/drawing/2014/main" id="{548C1950-BDB6-4F8F-B535-A53FE6221A28}"/>
                </a:ext>
              </a:extLst>
            </p:cNvPr>
            <p:cNvSpPr>
              <a:spLocks/>
            </p:cNvSpPr>
            <p:nvPr/>
          </p:nvSpPr>
          <p:spPr bwMode="auto">
            <a:xfrm>
              <a:off x="7340512" y="5180214"/>
              <a:ext cx="346379" cy="316039"/>
            </a:xfrm>
            <a:custGeom>
              <a:avLst/>
              <a:gdLst>
                <a:gd name="T0" fmla="*/ 610 w 719"/>
                <a:gd name="T1" fmla="*/ 48 h 657"/>
                <a:gd name="T2" fmla="*/ 210 w 719"/>
                <a:gd name="T3" fmla="*/ 454 h 657"/>
                <a:gd name="T4" fmla="*/ 115 w 719"/>
                <a:gd name="T5" fmla="*/ 359 h 657"/>
                <a:gd name="T6" fmla="*/ 57 w 719"/>
                <a:gd name="T7" fmla="*/ 331 h 657"/>
                <a:gd name="T8" fmla="*/ 22 w 719"/>
                <a:gd name="T9" fmla="*/ 382 h 657"/>
                <a:gd name="T10" fmla="*/ 42 w 719"/>
                <a:gd name="T11" fmla="*/ 467 h 657"/>
                <a:gd name="T12" fmla="*/ 195 w 719"/>
                <a:gd name="T13" fmla="*/ 644 h 657"/>
                <a:gd name="T14" fmla="*/ 268 w 719"/>
                <a:gd name="T15" fmla="*/ 620 h 657"/>
                <a:gd name="T16" fmla="*/ 287 w 719"/>
                <a:gd name="T17" fmla="*/ 597 h 657"/>
                <a:gd name="T18" fmla="*/ 287 w 719"/>
                <a:gd name="T19" fmla="*/ 597 h 657"/>
                <a:gd name="T20" fmla="*/ 643 w 719"/>
                <a:gd name="T21" fmla="*/ 88 h 657"/>
                <a:gd name="T22" fmla="*/ 610 w 719"/>
                <a:gd name="T23" fmla="*/ 48 h 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19" h="657">
                  <a:moveTo>
                    <a:pt x="610" y="48"/>
                  </a:moveTo>
                  <a:cubicBezTo>
                    <a:pt x="563" y="71"/>
                    <a:pt x="334" y="332"/>
                    <a:pt x="210" y="454"/>
                  </a:cubicBezTo>
                  <a:lnTo>
                    <a:pt x="115" y="359"/>
                  </a:lnTo>
                  <a:cubicBezTo>
                    <a:pt x="104" y="346"/>
                    <a:pt x="80" y="304"/>
                    <a:pt x="57" y="331"/>
                  </a:cubicBezTo>
                  <a:lnTo>
                    <a:pt x="22" y="382"/>
                  </a:lnTo>
                  <a:cubicBezTo>
                    <a:pt x="0" y="409"/>
                    <a:pt x="24" y="453"/>
                    <a:pt x="42" y="467"/>
                  </a:cubicBezTo>
                  <a:lnTo>
                    <a:pt x="195" y="644"/>
                  </a:lnTo>
                  <a:cubicBezTo>
                    <a:pt x="212" y="657"/>
                    <a:pt x="245" y="647"/>
                    <a:pt x="268" y="620"/>
                  </a:cubicBezTo>
                  <a:lnTo>
                    <a:pt x="287" y="597"/>
                  </a:lnTo>
                  <a:lnTo>
                    <a:pt x="287" y="597"/>
                  </a:lnTo>
                  <a:lnTo>
                    <a:pt x="643" y="88"/>
                  </a:lnTo>
                  <a:cubicBezTo>
                    <a:pt x="666" y="61"/>
                    <a:pt x="719" y="0"/>
                    <a:pt x="610" y="48"/>
                  </a:cubicBezTo>
                  <a:close/>
                </a:path>
              </a:pathLst>
            </a:custGeom>
            <a:solidFill>
              <a:schemeClr val="bg1"/>
            </a:solidFill>
            <a:ln>
              <a:noFill/>
            </a:ln>
          </p:spPr>
          <p:txBody>
            <a:bodyPr vert="horz" wrap="square" lIns="146078" tIns="73039" rIns="146078" bIns="73039" numCol="1" anchor="t" anchorCtr="0" compatLnSpc="1">
              <a:prstTxWarp prst="textNoShape">
                <a:avLst/>
              </a:prstTxWarp>
            </a:bodyPr>
            <a:lstStyle/>
            <a:p>
              <a:endParaRPr lang="en-US" sz="2876" dirty="0">
                <a:solidFill>
                  <a:srgbClr val="121617"/>
                </a:solidFill>
                <a:latin typeface="Montserrat" panose="00000500000000000000" pitchFamily="2" charset="0"/>
              </a:endParaRPr>
            </a:p>
          </p:txBody>
        </p:sp>
      </p:grpSp>
      <p:sp>
        <p:nvSpPr>
          <p:cNvPr id="20" name="TextBox 9">
            <a:extLst>
              <a:ext uri="{FF2B5EF4-FFF2-40B4-BE49-F238E27FC236}">
                <a16:creationId xmlns:a16="http://schemas.microsoft.com/office/drawing/2014/main" id="{6F57AEE1-84D3-4C85-ACEE-8171C9233B91}"/>
              </a:ext>
            </a:extLst>
          </p:cNvPr>
          <p:cNvSpPr txBox="1"/>
          <p:nvPr/>
        </p:nvSpPr>
        <p:spPr>
          <a:xfrm>
            <a:off x="921095" y="2937177"/>
            <a:ext cx="10361194" cy="646331"/>
          </a:xfrm>
          <a:prstGeom prst="rect">
            <a:avLst/>
          </a:prstGeom>
          <a:noFill/>
        </p:spPr>
        <p:txBody>
          <a:bodyPr wrap="square" rtlCol="0">
            <a:spAutoFit/>
          </a:bodyPr>
          <a:lstStyle/>
          <a:p>
            <a:pPr algn="just"/>
            <a:r>
              <a:rPr lang="es-ES" b="1" dirty="0">
                <a:solidFill>
                  <a:srgbClr val="2C2C2C"/>
                </a:solidFill>
                <a:latin typeface="Montserrat" panose="00000500000000000000" pitchFamily="2" charset="0"/>
                <a:ea typeface="Source Sans Pro" panose="020B0503030403020204" pitchFamily="34" charset="0"/>
              </a:rPr>
              <a:t>Se recomienda explorar técnicas como la ponderación o ajuste para mitigar los altos valores de 𝑓 en RSP-SAO, mejorando así la precisión en la detección de outliers y reduciendo los falsos positivos.</a:t>
            </a:r>
            <a:endParaRPr lang="es-CO" b="1" dirty="0">
              <a:solidFill>
                <a:srgbClr val="2C2C2C"/>
              </a:solidFill>
              <a:latin typeface="Montserrat" panose="00000500000000000000" pitchFamily="2" charset="0"/>
              <a:ea typeface="Source Sans Pro" panose="020B0503030403020204" pitchFamily="34" charset="0"/>
            </a:endParaRPr>
          </a:p>
        </p:txBody>
      </p:sp>
      <p:grpSp>
        <p:nvGrpSpPr>
          <p:cNvPr id="21" name="Grupo 20">
            <a:extLst>
              <a:ext uri="{FF2B5EF4-FFF2-40B4-BE49-F238E27FC236}">
                <a16:creationId xmlns:a16="http://schemas.microsoft.com/office/drawing/2014/main" id="{44631BE3-5A00-48D9-9917-2A3F75B94E3D}"/>
              </a:ext>
            </a:extLst>
          </p:cNvPr>
          <p:cNvGrpSpPr/>
          <p:nvPr/>
        </p:nvGrpSpPr>
        <p:grpSpPr>
          <a:xfrm>
            <a:off x="365189" y="3031669"/>
            <a:ext cx="451310" cy="451310"/>
            <a:chOff x="7218427" y="5042959"/>
            <a:chExt cx="590550" cy="590550"/>
          </a:xfrm>
        </p:grpSpPr>
        <p:sp>
          <p:nvSpPr>
            <p:cNvPr id="22" name="Oval 8">
              <a:extLst>
                <a:ext uri="{FF2B5EF4-FFF2-40B4-BE49-F238E27FC236}">
                  <a16:creationId xmlns:a16="http://schemas.microsoft.com/office/drawing/2014/main" id="{1D98F384-910C-4506-8182-6043A027CBD6}"/>
                </a:ext>
              </a:extLst>
            </p:cNvPr>
            <p:cNvSpPr/>
            <p:nvPr/>
          </p:nvSpPr>
          <p:spPr>
            <a:xfrm>
              <a:off x="7218427" y="5042959"/>
              <a:ext cx="590550" cy="590550"/>
            </a:xfrm>
            <a:prstGeom prst="ellipse">
              <a:avLst/>
            </a:prstGeom>
            <a:solidFill>
              <a:srgbClr val="0059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latin typeface="Montserrat" panose="00000500000000000000" pitchFamily="2" charset="0"/>
              </a:endParaRPr>
            </a:p>
          </p:txBody>
        </p:sp>
        <p:sp>
          <p:nvSpPr>
            <p:cNvPr id="23" name="Freeform 259">
              <a:extLst>
                <a:ext uri="{FF2B5EF4-FFF2-40B4-BE49-F238E27FC236}">
                  <a16:creationId xmlns:a16="http://schemas.microsoft.com/office/drawing/2014/main" id="{43596E5B-AA73-40D2-BF7C-BA9282A6B3D6}"/>
                </a:ext>
              </a:extLst>
            </p:cNvPr>
            <p:cNvSpPr>
              <a:spLocks/>
            </p:cNvSpPr>
            <p:nvPr/>
          </p:nvSpPr>
          <p:spPr bwMode="auto">
            <a:xfrm>
              <a:off x="7340512" y="5180214"/>
              <a:ext cx="346379" cy="316039"/>
            </a:xfrm>
            <a:custGeom>
              <a:avLst/>
              <a:gdLst>
                <a:gd name="T0" fmla="*/ 610 w 719"/>
                <a:gd name="T1" fmla="*/ 48 h 657"/>
                <a:gd name="T2" fmla="*/ 210 w 719"/>
                <a:gd name="T3" fmla="*/ 454 h 657"/>
                <a:gd name="T4" fmla="*/ 115 w 719"/>
                <a:gd name="T5" fmla="*/ 359 h 657"/>
                <a:gd name="T6" fmla="*/ 57 w 719"/>
                <a:gd name="T7" fmla="*/ 331 h 657"/>
                <a:gd name="T8" fmla="*/ 22 w 719"/>
                <a:gd name="T9" fmla="*/ 382 h 657"/>
                <a:gd name="T10" fmla="*/ 42 w 719"/>
                <a:gd name="T11" fmla="*/ 467 h 657"/>
                <a:gd name="T12" fmla="*/ 195 w 719"/>
                <a:gd name="T13" fmla="*/ 644 h 657"/>
                <a:gd name="T14" fmla="*/ 268 w 719"/>
                <a:gd name="T15" fmla="*/ 620 h 657"/>
                <a:gd name="T16" fmla="*/ 287 w 719"/>
                <a:gd name="T17" fmla="*/ 597 h 657"/>
                <a:gd name="T18" fmla="*/ 287 w 719"/>
                <a:gd name="T19" fmla="*/ 597 h 657"/>
                <a:gd name="T20" fmla="*/ 643 w 719"/>
                <a:gd name="T21" fmla="*/ 88 h 657"/>
                <a:gd name="T22" fmla="*/ 610 w 719"/>
                <a:gd name="T23" fmla="*/ 48 h 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19" h="657">
                  <a:moveTo>
                    <a:pt x="610" y="48"/>
                  </a:moveTo>
                  <a:cubicBezTo>
                    <a:pt x="563" y="71"/>
                    <a:pt x="334" y="332"/>
                    <a:pt x="210" y="454"/>
                  </a:cubicBezTo>
                  <a:lnTo>
                    <a:pt x="115" y="359"/>
                  </a:lnTo>
                  <a:cubicBezTo>
                    <a:pt x="104" y="346"/>
                    <a:pt x="80" y="304"/>
                    <a:pt x="57" y="331"/>
                  </a:cubicBezTo>
                  <a:lnTo>
                    <a:pt x="22" y="382"/>
                  </a:lnTo>
                  <a:cubicBezTo>
                    <a:pt x="0" y="409"/>
                    <a:pt x="24" y="453"/>
                    <a:pt x="42" y="467"/>
                  </a:cubicBezTo>
                  <a:lnTo>
                    <a:pt x="195" y="644"/>
                  </a:lnTo>
                  <a:cubicBezTo>
                    <a:pt x="212" y="657"/>
                    <a:pt x="245" y="647"/>
                    <a:pt x="268" y="620"/>
                  </a:cubicBezTo>
                  <a:lnTo>
                    <a:pt x="287" y="597"/>
                  </a:lnTo>
                  <a:lnTo>
                    <a:pt x="287" y="597"/>
                  </a:lnTo>
                  <a:lnTo>
                    <a:pt x="643" y="88"/>
                  </a:lnTo>
                  <a:cubicBezTo>
                    <a:pt x="666" y="61"/>
                    <a:pt x="719" y="0"/>
                    <a:pt x="610" y="48"/>
                  </a:cubicBezTo>
                  <a:close/>
                </a:path>
              </a:pathLst>
            </a:custGeom>
            <a:solidFill>
              <a:schemeClr val="bg1"/>
            </a:solidFill>
            <a:ln>
              <a:noFill/>
            </a:ln>
          </p:spPr>
          <p:txBody>
            <a:bodyPr vert="horz" wrap="square" lIns="146078" tIns="73039" rIns="146078" bIns="73039" numCol="1" anchor="t" anchorCtr="0" compatLnSpc="1">
              <a:prstTxWarp prst="textNoShape">
                <a:avLst/>
              </a:prstTxWarp>
            </a:bodyPr>
            <a:lstStyle/>
            <a:p>
              <a:endParaRPr lang="en-US" sz="2876" dirty="0">
                <a:solidFill>
                  <a:srgbClr val="121617"/>
                </a:solidFill>
                <a:latin typeface="Montserrat" panose="00000500000000000000" pitchFamily="2" charset="0"/>
              </a:endParaRPr>
            </a:p>
          </p:txBody>
        </p:sp>
      </p:grpSp>
      <p:sp>
        <p:nvSpPr>
          <p:cNvPr id="24" name="TextBox 9">
            <a:extLst>
              <a:ext uri="{FF2B5EF4-FFF2-40B4-BE49-F238E27FC236}">
                <a16:creationId xmlns:a16="http://schemas.microsoft.com/office/drawing/2014/main" id="{F86E4C64-398E-45E0-A938-21D442893974}"/>
              </a:ext>
            </a:extLst>
          </p:cNvPr>
          <p:cNvSpPr txBox="1"/>
          <p:nvPr/>
        </p:nvSpPr>
        <p:spPr>
          <a:xfrm>
            <a:off x="921095" y="3819474"/>
            <a:ext cx="10361194" cy="646331"/>
          </a:xfrm>
          <a:prstGeom prst="rect">
            <a:avLst/>
          </a:prstGeom>
          <a:noFill/>
        </p:spPr>
        <p:txBody>
          <a:bodyPr wrap="square" rtlCol="0">
            <a:spAutoFit/>
          </a:bodyPr>
          <a:lstStyle/>
          <a:p>
            <a:pPr algn="just"/>
            <a:r>
              <a:rPr lang="es-ES" b="1" dirty="0">
                <a:solidFill>
                  <a:srgbClr val="2C2C2C"/>
                </a:solidFill>
                <a:latin typeface="Montserrat" panose="00000500000000000000" pitchFamily="2" charset="0"/>
                <a:ea typeface="Source Sans Pro" panose="020B0503030403020204" pitchFamily="34" charset="0"/>
              </a:rPr>
              <a:t>Validar RSP-SAO en diversas aplicaciones y configuraciones de datos es crucial para evaluar su robustez y generalización en el análisis de datos multivariantes.</a:t>
            </a:r>
            <a:endParaRPr lang="es-CO" b="1" dirty="0">
              <a:solidFill>
                <a:srgbClr val="2C2C2C"/>
              </a:solidFill>
              <a:latin typeface="Montserrat" panose="00000500000000000000" pitchFamily="2" charset="0"/>
              <a:ea typeface="Source Sans Pro" panose="020B0503030403020204" pitchFamily="34" charset="0"/>
            </a:endParaRPr>
          </a:p>
        </p:txBody>
      </p:sp>
      <p:grpSp>
        <p:nvGrpSpPr>
          <p:cNvPr id="25" name="Grupo 24">
            <a:extLst>
              <a:ext uri="{FF2B5EF4-FFF2-40B4-BE49-F238E27FC236}">
                <a16:creationId xmlns:a16="http://schemas.microsoft.com/office/drawing/2014/main" id="{82362453-3124-4C49-983F-F220B2E9AC13}"/>
              </a:ext>
            </a:extLst>
          </p:cNvPr>
          <p:cNvGrpSpPr/>
          <p:nvPr/>
        </p:nvGrpSpPr>
        <p:grpSpPr>
          <a:xfrm>
            <a:off x="365189" y="3913966"/>
            <a:ext cx="451310" cy="451310"/>
            <a:chOff x="7218427" y="5042959"/>
            <a:chExt cx="590550" cy="590550"/>
          </a:xfrm>
        </p:grpSpPr>
        <p:sp>
          <p:nvSpPr>
            <p:cNvPr id="26" name="Oval 8">
              <a:extLst>
                <a:ext uri="{FF2B5EF4-FFF2-40B4-BE49-F238E27FC236}">
                  <a16:creationId xmlns:a16="http://schemas.microsoft.com/office/drawing/2014/main" id="{E3BA8F40-0210-4DFF-AA36-FA4F957E80AC}"/>
                </a:ext>
              </a:extLst>
            </p:cNvPr>
            <p:cNvSpPr/>
            <p:nvPr/>
          </p:nvSpPr>
          <p:spPr>
            <a:xfrm>
              <a:off x="7218427" y="5042959"/>
              <a:ext cx="590550" cy="590550"/>
            </a:xfrm>
            <a:prstGeom prst="ellipse">
              <a:avLst/>
            </a:prstGeom>
            <a:solidFill>
              <a:srgbClr val="0059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latin typeface="Montserrat" panose="00000500000000000000" pitchFamily="2" charset="0"/>
              </a:endParaRPr>
            </a:p>
          </p:txBody>
        </p:sp>
        <p:sp>
          <p:nvSpPr>
            <p:cNvPr id="27" name="Freeform 259">
              <a:extLst>
                <a:ext uri="{FF2B5EF4-FFF2-40B4-BE49-F238E27FC236}">
                  <a16:creationId xmlns:a16="http://schemas.microsoft.com/office/drawing/2014/main" id="{70CA7522-3810-45E8-91F4-7B49FAB1E00D}"/>
                </a:ext>
              </a:extLst>
            </p:cNvPr>
            <p:cNvSpPr>
              <a:spLocks/>
            </p:cNvSpPr>
            <p:nvPr/>
          </p:nvSpPr>
          <p:spPr bwMode="auto">
            <a:xfrm>
              <a:off x="7340512" y="5180214"/>
              <a:ext cx="346379" cy="316039"/>
            </a:xfrm>
            <a:custGeom>
              <a:avLst/>
              <a:gdLst>
                <a:gd name="T0" fmla="*/ 610 w 719"/>
                <a:gd name="T1" fmla="*/ 48 h 657"/>
                <a:gd name="T2" fmla="*/ 210 w 719"/>
                <a:gd name="T3" fmla="*/ 454 h 657"/>
                <a:gd name="T4" fmla="*/ 115 w 719"/>
                <a:gd name="T5" fmla="*/ 359 h 657"/>
                <a:gd name="T6" fmla="*/ 57 w 719"/>
                <a:gd name="T7" fmla="*/ 331 h 657"/>
                <a:gd name="T8" fmla="*/ 22 w 719"/>
                <a:gd name="T9" fmla="*/ 382 h 657"/>
                <a:gd name="T10" fmla="*/ 42 w 719"/>
                <a:gd name="T11" fmla="*/ 467 h 657"/>
                <a:gd name="T12" fmla="*/ 195 w 719"/>
                <a:gd name="T13" fmla="*/ 644 h 657"/>
                <a:gd name="T14" fmla="*/ 268 w 719"/>
                <a:gd name="T15" fmla="*/ 620 h 657"/>
                <a:gd name="T16" fmla="*/ 287 w 719"/>
                <a:gd name="T17" fmla="*/ 597 h 657"/>
                <a:gd name="T18" fmla="*/ 287 w 719"/>
                <a:gd name="T19" fmla="*/ 597 h 657"/>
                <a:gd name="T20" fmla="*/ 643 w 719"/>
                <a:gd name="T21" fmla="*/ 88 h 657"/>
                <a:gd name="T22" fmla="*/ 610 w 719"/>
                <a:gd name="T23" fmla="*/ 48 h 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19" h="657">
                  <a:moveTo>
                    <a:pt x="610" y="48"/>
                  </a:moveTo>
                  <a:cubicBezTo>
                    <a:pt x="563" y="71"/>
                    <a:pt x="334" y="332"/>
                    <a:pt x="210" y="454"/>
                  </a:cubicBezTo>
                  <a:lnTo>
                    <a:pt x="115" y="359"/>
                  </a:lnTo>
                  <a:cubicBezTo>
                    <a:pt x="104" y="346"/>
                    <a:pt x="80" y="304"/>
                    <a:pt x="57" y="331"/>
                  </a:cubicBezTo>
                  <a:lnTo>
                    <a:pt x="22" y="382"/>
                  </a:lnTo>
                  <a:cubicBezTo>
                    <a:pt x="0" y="409"/>
                    <a:pt x="24" y="453"/>
                    <a:pt x="42" y="467"/>
                  </a:cubicBezTo>
                  <a:lnTo>
                    <a:pt x="195" y="644"/>
                  </a:lnTo>
                  <a:cubicBezTo>
                    <a:pt x="212" y="657"/>
                    <a:pt x="245" y="647"/>
                    <a:pt x="268" y="620"/>
                  </a:cubicBezTo>
                  <a:lnTo>
                    <a:pt x="287" y="597"/>
                  </a:lnTo>
                  <a:lnTo>
                    <a:pt x="287" y="597"/>
                  </a:lnTo>
                  <a:lnTo>
                    <a:pt x="643" y="88"/>
                  </a:lnTo>
                  <a:cubicBezTo>
                    <a:pt x="666" y="61"/>
                    <a:pt x="719" y="0"/>
                    <a:pt x="610" y="48"/>
                  </a:cubicBezTo>
                  <a:close/>
                </a:path>
              </a:pathLst>
            </a:custGeom>
            <a:solidFill>
              <a:schemeClr val="bg1"/>
            </a:solidFill>
            <a:ln>
              <a:noFill/>
            </a:ln>
          </p:spPr>
          <p:txBody>
            <a:bodyPr vert="horz" wrap="square" lIns="146078" tIns="73039" rIns="146078" bIns="73039" numCol="1" anchor="t" anchorCtr="0" compatLnSpc="1">
              <a:prstTxWarp prst="textNoShape">
                <a:avLst/>
              </a:prstTxWarp>
            </a:bodyPr>
            <a:lstStyle/>
            <a:p>
              <a:endParaRPr lang="en-US" sz="2876" dirty="0">
                <a:solidFill>
                  <a:srgbClr val="121617"/>
                </a:solidFill>
                <a:latin typeface="Montserrat" panose="00000500000000000000" pitchFamily="2" charset="0"/>
              </a:endParaRPr>
            </a:p>
          </p:txBody>
        </p:sp>
      </p:grpSp>
      <p:sp>
        <p:nvSpPr>
          <p:cNvPr id="28" name="TextBox 9">
            <a:extLst>
              <a:ext uri="{FF2B5EF4-FFF2-40B4-BE49-F238E27FC236}">
                <a16:creationId xmlns:a16="http://schemas.microsoft.com/office/drawing/2014/main" id="{E45239DC-32DA-4721-8CF2-7ADFCDCDC05D}"/>
              </a:ext>
            </a:extLst>
          </p:cNvPr>
          <p:cNvSpPr txBox="1"/>
          <p:nvPr/>
        </p:nvSpPr>
        <p:spPr>
          <a:xfrm>
            <a:off x="909711" y="4742804"/>
            <a:ext cx="10361194" cy="923330"/>
          </a:xfrm>
          <a:prstGeom prst="rect">
            <a:avLst/>
          </a:prstGeom>
          <a:noFill/>
        </p:spPr>
        <p:txBody>
          <a:bodyPr wrap="square" rtlCol="0">
            <a:spAutoFit/>
          </a:bodyPr>
          <a:lstStyle/>
          <a:p>
            <a:pPr algn="just"/>
            <a:r>
              <a:rPr lang="es-ES" b="1" dirty="0">
                <a:solidFill>
                  <a:srgbClr val="2C2C2C"/>
                </a:solidFill>
                <a:latin typeface="Montserrat" panose="00000500000000000000" pitchFamily="2" charset="0"/>
                <a:ea typeface="Source Sans Pro" panose="020B0503030403020204" pitchFamily="34" charset="0"/>
              </a:rPr>
              <a:t>En futuras investigaciones, se sugiere optimizar métodos de detección de outliers que reduzcan la dependencia de direcciones aleatorias y mejoren la eficiencia en la identificación de anomalías multivariadas en grandes datasets.</a:t>
            </a:r>
            <a:endParaRPr lang="es-CO" b="1" dirty="0">
              <a:solidFill>
                <a:srgbClr val="2C2C2C"/>
              </a:solidFill>
              <a:latin typeface="Montserrat" panose="00000500000000000000" pitchFamily="2" charset="0"/>
              <a:ea typeface="Source Sans Pro" panose="020B0503030403020204" pitchFamily="34" charset="0"/>
            </a:endParaRPr>
          </a:p>
        </p:txBody>
      </p:sp>
      <p:grpSp>
        <p:nvGrpSpPr>
          <p:cNvPr id="29" name="Grupo 28">
            <a:extLst>
              <a:ext uri="{FF2B5EF4-FFF2-40B4-BE49-F238E27FC236}">
                <a16:creationId xmlns:a16="http://schemas.microsoft.com/office/drawing/2014/main" id="{1B634AD4-A3C6-44A5-95C2-D0A8964CEA58}"/>
              </a:ext>
            </a:extLst>
          </p:cNvPr>
          <p:cNvGrpSpPr/>
          <p:nvPr/>
        </p:nvGrpSpPr>
        <p:grpSpPr>
          <a:xfrm>
            <a:off x="353805" y="4837296"/>
            <a:ext cx="451310" cy="451310"/>
            <a:chOff x="7218427" y="5042959"/>
            <a:chExt cx="590550" cy="590550"/>
          </a:xfrm>
        </p:grpSpPr>
        <p:sp>
          <p:nvSpPr>
            <p:cNvPr id="30" name="Oval 8">
              <a:extLst>
                <a:ext uri="{FF2B5EF4-FFF2-40B4-BE49-F238E27FC236}">
                  <a16:creationId xmlns:a16="http://schemas.microsoft.com/office/drawing/2014/main" id="{B49F34ED-B523-4A4B-801C-92EB99931358}"/>
                </a:ext>
              </a:extLst>
            </p:cNvPr>
            <p:cNvSpPr/>
            <p:nvPr/>
          </p:nvSpPr>
          <p:spPr>
            <a:xfrm>
              <a:off x="7218427" y="5042959"/>
              <a:ext cx="590550" cy="590550"/>
            </a:xfrm>
            <a:prstGeom prst="ellipse">
              <a:avLst/>
            </a:prstGeom>
            <a:solidFill>
              <a:srgbClr val="0059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latin typeface="Montserrat" panose="00000500000000000000" pitchFamily="2" charset="0"/>
              </a:endParaRPr>
            </a:p>
          </p:txBody>
        </p:sp>
        <p:sp>
          <p:nvSpPr>
            <p:cNvPr id="31" name="Freeform 259">
              <a:extLst>
                <a:ext uri="{FF2B5EF4-FFF2-40B4-BE49-F238E27FC236}">
                  <a16:creationId xmlns:a16="http://schemas.microsoft.com/office/drawing/2014/main" id="{353889A3-E8A8-4489-A841-BD21DD5DC499}"/>
                </a:ext>
              </a:extLst>
            </p:cNvPr>
            <p:cNvSpPr>
              <a:spLocks/>
            </p:cNvSpPr>
            <p:nvPr/>
          </p:nvSpPr>
          <p:spPr bwMode="auto">
            <a:xfrm>
              <a:off x="7340512" y="5180214"/>
              <a:ext cx="346379" cy="316039"/>
            </a:xfrm>
            <a:custGeom>
              <a:avLst/>
              <a:gdLst>
                <a:gd name="T0" fmla="*/ 610 w 719"/>
                <a:gd name="T1" fmla="*/ 48 h 657"/>
                <a:gd name="T2" fmla="*/ 210 w 719"/>
                <a:gd name="T3" fmla="*/ 454 h 657"/>
                <a:gd name="T4" fmla="*/ 115 w 719"/>
                <a:gd name="T5" fmla="*/ 359 h 657"/>
                <a:gd name="T6" fmla="*/ 57 w 719"/>
                <a:gd name="T7" fmla="*/ 331 h 657"/>
                <a:gd name="T8" fmla="*/ 22 w 719"/>
                <a:gd name="T9" fmla="*/ 382 h 657"/>
                <a:gd name="T10" fmla="*/ 42 w 719"/>
                <a:gd name="T11" fmla="*/ 467 h 657"/>
                <a:gd name="T12" fmla="*/ 195 w 719"/>
                <a:gd name="T13" fmla="*/ 644 h 657"/>
                <a:gd name="T14" fmla="*/ 268 w 719"/>
                <a:gd name="T15" fmla="*/ 620 h 657"/>
                <a:gd name="T16" fmla="*/ 287 w 719"/>
                <a:gd name="T17" fmla="*/ 597 h 657"/>
                <a:gd name="T18" fmla="*/ 287 w 719"/>
                <a:gd name="T19" fmla="*/ 597 h 657"/>
                <a:gd name="T20" fmla="*/ 643 w 719"/>
                <a:gd name="T21" fmla="*/ 88 h 657"/>
                <a:gd name="T22" fmla="*/ 610 w 719"/>
                <a:gd name="T23" fmla="*/ 48 h 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19" h="657">
                  <a:moveTo>
                    <a:pt x="610" y="48"/>
                  </a:moveTo>
                  <a:cubicBezTo>
                    <a:pt x="563" y="71"/>
                    <a:pt x="334" y="332"/>
                    <a:pt x="210" y="454"/>
                  </a:cubicBezTo>
                  <a:lnTo>
                    <a:pt x="115" y="359"/>
                  </a:lnTo>
                  <a:cubicBezTo>
                    <a:pt x="104" y="346"/>
                    <a:pt x="80" y="304"/>
                    <a:pt x="57" y="331"/>
                  </a:cubicBezTo>
                  <a:lnTo>
                    <a:pt x="22" y="382"/>
                  </a:lnTo>
                  <a:cubicBezTo>
                    <a:pt x="0" y="409"/>
                    <a:pt x="24" y="453"/>
                    <a:pt x="42" y="467"/>
                  </a:cubicBezTo>
                  <a:lnTo>
                    <a:pt x="195" y="644"/>
                  </a:lnTo>
                  <a:cubicBezTo>
                    <a:pt x="212" y="657"/>
                    <a:pt x="245" y="647"/>
                    <a:pt x="268" y="620"/>
                  </a:cubicBezTo>
                  <a:lnTo>
                    <a:pt x="287" y="597"/>
                  </a:lnTo>
                  <a:lnTo>
                    <a:pt x="287" y="597"/>
                  </a:lnTo>
                  <a:lnTo>
                    <a:pt x="643" y="88"/>
                  </a:lnTo>
                  <a:cubicBezTo>
                    <a:pt x="666" y="61"/>
                    <a:pt x="719" y="0"/>
                    <a:pt x="610" y="48"/>
                  </a:cubicBezTo>
                  <a:close/>
                </a:path>
              </a:pathLst>
            </a:custGeom>
            <a:solidFill>
              <a:schemeClr val="bg1"/>
            </a:solidFill>
            <a:ln>
              <a:noFill/>
            </a:ln>
          </p:spPr>
          <p:txBody>
            <a:bodyPr vert="horz" wrap="square" lIns="146078" tIns="73039" rIns="146078" bIns="73039" numCol="1" anchor="t" anchorCtr="0" compatLnSpc="1">
              <a:prstTxWarp prst="textNoShape">
                <a:avLst/>
              </a:prstTxWarp>
            </a:bodyPr>
            <a:lstStyle/>
            <a:p>
              <a:endParaRPr lang="en-US" sz="2876" dirty="0">
                <a:solidFill>
                  <a:srgbClr val="121617"/>
                </a:solidFill>
                <a:latin typeface="Montserrat" panose="00000500000000000000" pitchFamily="2" charset="0"/>
              </a:endParaRPr>
            </a:p>
          </p:txBody>
        </p:sp>
      </p:grpSp>
    </p:spTree>
    <p:extLst>
      <p:ext uri="{BB962C8B-B14F-4D97-AF65-F5344CB8AC3E}">
        <p14:creationId xmlns:p14="http://schemas.microsoft.com/office/powerpoint/2010/main" val="410580806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uadroTexto 20">
            <a:extLst>
              <a:ext uri="{FF2B5EF4-FFF2-40B4-BE49-F238E27FC236}">
                <a16:creationId xmlns:a16="http://schemas.microsoft.com/office/drawing/2014/main" id="{8E0787A4-CD97-63E7-47CA-2E811C0586C7}"/>
              </a:ext>
            </a:extLst>
          </p:cNvPr>
          <p:cNvSpPr txBox="1"/>
          <p:nvPr/>
        </p:nvSpPr>
        <p:spPr>
          <a:xfrm>
            <a:off x="593498" y="447448"/>
            <a:ext cx="5254851" cy="492443"/>
          </a:xfrm>
          <a:prstGeom prst="rect">
            <a:avLst/>
          </a:prstGeom>
          <a:noFill/>
        </p:spPr>
        <p:txBody>
          <a:bodyPr wrap="square" lIns="0" tIns="0" rIns="0" bIns="0">
            <a:spAutoFit/>
          </a:bodyPr>
          <a:lstStyle/>
          <a:p>
            <a:pPr lvl="0">
              <a:defRPr/>
            </a:pPr>
            <a:r>
              <a:rPr lang="es-ES_tradnl" sz="3200" b="1" dirty="0">
                <a:solidFill>
                  <a:srgbClr val="313EC3"/>
                </a:solidFill>
                <a:latin typeface="Montserrat" panose="00000500000000000000" pitchFamily="2" charset="0"/>
                <a:ea typeface="Lato" panose="020F0502020204030203" pitchFamily="34" charset="0"/>
                <a:cs typeface="Segoe UI" panose="020B0502040204020203" pitchFamily="34" charset="0"/>
              </a:rPr>
              <a:t>1. Contexto y Antecedentes</a:t>
            </a:r>
          </a:p>
        </p:txBody>
      </p:sp>
      <p:sp>
        <p:nvSpPr>
          <p:cNvPr id="8" name="CuadroTexto 20">
            <a:extLst>
              <a:ext uri="{FF2B5EF4-FFF2-40B4-BE49-F238E27FC236}">
                <a16:creationId xmlns:a16="http://schemas.microsoft.com/office/drawing/2014/main" id="{FACAC109-CFC2-66D7-58C2-30565FA454E0}"/>
              </a:ext>
            </a:extLst>
          </p:cNvPr>
          <p:cNvSpPr txBox="1"/>
          <p:nvPr/>
        </p:nvSpPr>
        <p:spPr>
          <a:xfrm>
            <a:off x="608032" y="956785"/>
            <a:ext cx="9397359" cy="830997"/>
          </a:xfrm>
          <a:prstGeom prst="rect">
            <a:avLst/>
          </a:prstGeom>
          <a:noFill/>
        </p:spPr>
        <p:txBody>
          <a:bodyPr wrap="square" lIns="0" tIns="0" rIns="0" bIns="0">
            <a:spAutoFit/>
          </a:bodyPr>
          <a:lstStyle/>
          <a:p>
            <a:pPr lvl="0" algn="just">
              <a:defRPr/>
            </a:pPr>
            <a:r>
              <a:rPr lang="es-ES" dirty="0">
                <a:solidFill>
                  <a:srgbClr val="002060"/>
                </a:solidFill>
                <a:latin typeface="Montserrat" panose="00000500000000000000" pitchFamily="2" charset="0"/>
                <a:cs typeface="Segoe UI" panose="020B0502040204020203" pitchFamily="34" charset="0"/>
              </a:rPr>
              <a:t>Los métodos estadísticos tradicionales son menos eficaces en la detección de valores atípicos en distribuciones asimétricas, lo que resalta la importancia de evaluar diversas herramientas de detección para encontrar técnicas más efectivas.</a:t>
            </a:r>
            <a:endParaRPr kumimoji="0" lang="es-ES" b="0" i="0" u="none" strike="noStrike" kern="1200" cap="none" spc="0" normalizeH="0" baseline="0" noProof="0" dirty="0">
              <a:ln>
                <a:noFill/>
              </a:ln>
              <a:solidFill>
                <a:srgbClr val="002060"/>
              </a:solidFill>
              <a:effectLst/>
              <a:uLnTx/>
              <a:uFillTx/>
              <a:latin typeface="Montserrat" panose="00000500000000000000" pitchFamily="2" charset="0"/>
              <a:cs typeface="Segoe UI" panose="020B0502040204020203" pitchFamily="34" charset="0"/>
            </a:endParaRPr>
          </a:p>
        </p:txBody>
      </p:sp>
      <p:sp>
        <p:nvSpPr>
          <p:cNvPr id="15" name="Rectangle 20">
            <a:extLst>
              <a:ext uri="{FF2B5EF4-FFF2-40B4-BE49-F238E27FC236}">
                <a16:creationId xmlns:a16="http://schemas.microsoft.com/office/drawing/2014/main" id="{0C752BF3-7C4C-D6B2-C64B-160F45476E88}"/>
              </a:ext>
            </a:extLst>
          </p:cNvPr>
          <p:cNvSpPr/>
          <p:nvPr/>
        </p:nvSpPr>
        <p:spPr>
          <a:xfrm>
            <a:off x="0" y="1919636"/>
            <a:ext cx="12186610" cy="1578429"/>
          </a:xfrm>
          <a:prstGeom prst="rect">
            <a:avLst/>
          </a:prstGeom>
          <a:solidFill>
            <a:srgbClr val="2732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O" sz="1800" b="0" i="0" u="none" strike="noStrike" kern="1200" cap="none" spc="0" normalizeH="0" baseline="0" noProof="0">
              <a:ln>
                <a:noFill/>
              </a:ln>
              <a:solidFill>
                <a:srgbClr val="27329D"/>
              </a:solidFill>
              <a:effectLst/>
              <a:uLnTx/>
              <a:uFillTx/>
              <a:latin typeface="Montserrat" panose="00000500000000000000" pitchFamily="2" charset="0"/>
            </a:endParaRPr>
          </a:p>
        </p:txBody>
      </p:sp>
      <p:sp>
        <p:nvSpPr>
          <p:cNvPr id="18" name="Oval 65">
            <a:extLst>
              <a:ext uri="{FF2B5EF4-FFF2-40B4-BE49-F238E27FC236}">
                <a16:creationId xmlns:a16="http://schemas.microsoft.com/office/drawing/2014/main" id="{0794B1E2-3225-1C30-2EF7-24B289CDD3D8}"/>
              </a:ext>
            </a:extLst>
          </p:cNvPr>
          <p:cNvSpPr/>
          <p:nvPr/>
        </p:nvSpPr>
        <p:spPr>
          <a:xfrm>
            <a:off x="1376129" y="2111147"/>
            <a:ext cx="762726" cy="762726"/>
          </a:xfrm>
          <a:prstGeom prst="ellipse">
            <a:avLst/>
          </a:prstGeom>
          <a:solidFill>
            <a:schemeClr val="bg1"/>
          </a:solidFill>
          <a:ln>
            <a:noFill/>
          </a:ln>
          <a:effectLst>
            <a:outerShdw blurRad="267765"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O" sz="1800" b="0" i="0" u="none" strike="noStrike" kern="1200" cap="none" spc="0" normalizeH="0" baseline="0" noProof="0">
              <a:ln>
                <a:noFill/>
              </a:ln>
              <a:solidFill>
                <a:prstClr val="white"/>
              </a:solidFill>
              <a:effectLst/>
              <a:uLnTx/>
              <a:uFillTx/>
              <a:latin typeface="Montserrat" panose="00000500000000000000" pitchFamily="2" charset="0"/>
            </a:endParaRPr>
          </a:p>
        </p:txBody>
      </p:sp>
      <p:sp>
        <p:nvSpPr>
          <p:cNvPr id="22" name="Rectangle 5">
            <a:extLst>
              <a:ext uri="{FF2B5EF4-FFF2-40B4-BE49-F238E27FC236}">
                <a16:creationId xmlns:a16="http://schemas.microsoft.com/office/drawing/2014/main" id="{5C7F0383-2A90-43C0-A5D0-F17CC9513563}"/>
              </a:ext>
            </a:extLst>
          </p:cNvPr>
          <p:cNvSpPr>
            <a:spLocks noChangeArrowheads="1"/>
          </p:cNvSpPr>
          <p:nvPr/>
        </p:nvSpPr>
        <p:spPr bwMode="auto">
          <a:xfrm>
            <a:off x="2536123" y="2114342"/>
            <a:ext cx="8927008" cy="11945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87313" tIns="42863" rIns="87313" bIns="42863">
            <a:spAutoFit/>
          </a:bodyPr>
          <a:lstStyle/>
          <a:p>
            <a:pPr lvl="0" algn="just" defTabSz="858838">
              <a:defRPr/>
            </a:pPr>
            <a:r>
              <a:rPr lang="es-ES" sz="2400" dirty="0">
                <a:solidFill>
                  <a:schemeClr val="bg1"/>
                </a:solidFill>
                <a:latin typeface="Montserrat" panose="00000500000000000000" pitchFamily="2" charset="0"/>
                <a:ea typeface="Lato" panose="020F0502020204030203" pitchFamily="34" charset="0"/>
                <a:cs typeface="Segoe UI Semilight" panose="020B0402040204020203" pitchFamily="34" charset="0"/>
              </a:rPr>
              <a:t>La técnica de búsqueda de proyecciones es conocida para detectar valores atípicos en datos multivariados, y el algoritmo Stahel-Donoho (SD) es destacado por su robustez y eficiencia en este ámbito.</a:t>
            </a:r>
            <a:endParaRPr kumimoji="0" lang="es-CO" sz="2400" i="0" u="none" strike="noStrike" kern="1200" cap="none" spc="0" normalizeH="0" baseline="0" noProof="0" dirty="0">
              <a:ln>
                <a:noFill/>
              </a:ln>
              <a:solidFill>
                <a:schemeClr val="bg1"/>
              </a:solidFill>
              <a:effectLst/>
              <a:uLnTx/>
              <a:uFillTx/>
              <a:latin typeface="Montserrat" panose="00000500000000000000" pitchFamily="2" charset="0"/>
              <a:ea typeface="Lato" panose="020F0502020204030203" pitchFamily="34" charset="0"/>
              <a:cs typeface="Segoe UI Semilight" panose="020B0402040204020203" pitchFamily="34" charset="0"/>
            </a:endParaRPr>
          </a:p>
        </p:txBody>
      </p:sp>
      <p:sp>
        <p:nvSpPr>
          <p:cNvPr id="40" name="TextBox 39">
            <a:extLst>
              <a:ext uri="{FF2B5EF4-FFF2-40B4-BE49-F238E27FC236}">
                <a16:creationId xmlns:a16="http://schemas.microsoft.com/office/drawing/2014/main" id="{527A7F9B-662F-CFB6-DF86-26AD1E62C6FF}"/>
              </a:ext>
            </a:extLst>
          </p:cNvPr>
          <p:cNvSpPr txBox="1"/>
          <p:nvPr/>
        </p:nvSpPr>
        <p:spPr>
          <a:xfrm>
            <a:off x="876648" y="3625514"/>
            <a:ext cx="3112252" cy="2308324"/>
          </a:xfrm>
          <a:prstGeom prst="rect">
            <a:avLst/>
          </a:prstGeom>
          <a:noFill/>
        </p:spPr>
        <p:txBody>
          <a:bodyPr wrap="square">
            <a:spAutoFit/>
          </a:bodyPr>
          <a:lstStyle/>
          <a:p>
            <a:pPr lvl="0" algn="just">
              <a:buClr>
                <a:srgbClr val="94CAF3"/>
              </a:buClr>
              <a:defRPr/>
            </a:pPr>
            <a:r>
              <a:rPr lang="es-ES" sz="1600" kern="0" dirty="0">
                <a:solidFill>
                  <a:srgbClr val="002060"/>
                </a:solidFill>
                <a:latin typeface="Montserrat" panose="00000500000000000000" pitchFamily="2" charset="0"/>
                <a:ea typeface="Lato" charset="0"/>
                <a:cs typeface="Segoe UI" panose="020B0502040204020203" pitchFamily="34" charset="0"/>
              </a:rPr>
              <a:t>El algoritmo SD es resistente a la influencia de valores atípicos extremos debido a su equivarianza afín y alto punto de quiebre, pero enfrenta limitaciones como el alto esfuerzo computacional y la posible inutilidad de direcciones aleatorias en espacios de alta dimensión.</a:t>
            </a:r>
            <a:endParaRPr kumimoji="0" lang="es-ES_tradnl" sz="1600" i="0" u="none" strike="noStrike" kern="0" cap="none" spc="0" normalizeH="0" baseline="0" noProof="0" dirty="0">
              <a:ln>
                <a:noFill/>
              </a:ln>
              <a:solidFill>
                <a:srgbClr val="002060"/>
              </a:solidFill>
              <a:effectLst/>
              <a:uLnTx/>
              <a:uFillTx/>
              <a:latin typeface="Montserrat" panose="00000500000000000000" pitchFamily="2" charset="0"/>
              <a:ea typeface="Lato" charset="0"/>
              <a:cs typeface="Segoe UI" panose="020B0502040204020203" pitchFamily="34" charset="0"/>
            </a:endParaRPr>
          </a:p>
        </p:txBody>
      </p:sp>
      <p:cxnSp>
        <p:nvCxnSpPr>
          <p:cNvPr id="49" name="Straight Connector 48">
            <a:extLst>
              <a:ext uri="{FF2B5EF4-FFF2-40B4-BE49-F238E27FC236}">
                <a16:creationId xmlns:a16="http://schemas.microsoft.com/office/drawing/2014/main" id="{16D24660-AF4F-23A0-7600-C5C050BEEFA3}"/>
              </a:ext>
            </a:extLst>
          </p:cNvPr>
          <p:cNvCxnSpPr>
            <a:cxnSpLocks/>
          </p:cNvCxnSpPr>
          <p:nvPr/>
        </p:nvCxnSpPr>
        <p:spPr>
          <a:xfrm>
            <a:off x="623674" y="5065187"/>
            <a:ext cx="0" cy="1041034"/>
          </a:xfrm>
          <a:prstGeom prst="line">
            <a:avLst/>
          </a:prstGeom>
          <a:ln w="22225" cap="rnd">
            <a:solidFill>
              <a:srgbClr val="78D3FC"/>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7B369469-3ED4-4E64-B3A9-41190CCB26CB}"/>
              </a:ext>
            </a:extLst>
          </p:cNvPr>
          <p:cNvCxnSpPr>
            <a:cxnSpLocks/>
          </p:cNvCxnSpPr>
          <p:nvPr/>
        </p:nvCxnSpPr>
        <p:spPr>
          <a:xfrm>
            <a:off x="623674" y="3759852"/>
            <a:ext cx="0" cy="1041034"/>
          </a:xfrm>
          <a:prstGeom prst="line">
            <a:avLst/>
          </a:prstGeom>
          <a:ln w="22225" cap="rnd">
            <a:solidFill>
              <a:srgbClr val="78D3FC"/>
            </a:solidFill>
          </a:ln>
        </p:spPr>
        <p:style>
          <a:lnRef idx="1">
            <a:schemeClr val="accent1"/>
          </a:lnRef>
          <a:fillRef idx="0">
            <a:schemeClr val="accent1"/>
          </a:fillRef>
          <a:effectRef idx="0">
            <a:schemeClr val="accent1"/>
          </a:effectRef>
          <a:fontRef idx="minor">
            <a:schemeClr val="tx1"/>
          </a:fontRef>
        </p:style>
      </p:cxnSp>
      <p:sp>
        <p:nvSpPr>
          <p:cNvPr id="26" name="Circle">
            <a:extLst>
              <a:ext uri="{FF2B5EF4-FFF2-40B4-BE49-F238E27FC236}">
                <a16:creationId xmlns:a16="http://schemas.microsoft.com/office/drawing/2014/main" id="{9E1F8CB3-C592-C9B4-C898-FD584BC39A95}"/>
              </a:ext>
            </a:extLst>
          </p:cNvPr>
          <p:cNvSpPr/>
          <p:nvPr/>
        </p:nvSpPr>
        <p:spPr>
          <a:xfrm>
            <a:off x="339415" y="4511060"/>
            <a:ext cx="537233" cy="537233"/>
          </a:xfrm>
          <a:prstGeom prst="ellipse">
            <a:avLst/>
          </a:prstGeom>
          <a:solidFill>
            <a:schemeClr val="bg1"/>
          </a:solidFill>
          <a:ln w="28575">
            <a:solidFill>
              <a:srgbClr val="78D3FC"/>
            </a:solidFill>
            <a:miter lim="400000"/>
          </a:ln>
          <a:effectLst>
            <a:outerShdw blurRad="215770" sx="35000" sy="35000" algn="ctr" rotWithShape="0">
              <a:prstClr val="black"/>
            </a:outerShdw>
          </a:effectLst>
        </p:spPr>
        <p:txBody>
          <a:bodyPr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800" b="1" i="0" u="none" strike="noStrike" kern="1200" cap="none" spc="0" normalizeH="0" baseline="0" noProof="0" dirty="0">
                <a:ln>
                  <a:noFill/>
                </a:ln>
                <a:solidFill>
                  <a:srgbClr val="313EC3"/>
                </a:solidFill>
                <a:effectLst/>
                <a:uLnTx/>
                <a:uFillTx/>
                <a:latin typeface="Montserrat" panose="00000500000000000000" pitchFamily="2" charset="0"/>
                <a:cs typeface="Segoe UI" panose="020B0502040204020203" pitchFamily="34" charset="0"/>
              </a:rPr>
              <a:t>1</a:t>
            </a:r>
            <a:endParaRPr kumimoji="0" sz="1800" b="1" i="0" u="none" strike="noStrike" kern="1200" cap="none" spc="0" normalizeH="0" baseline="0" noProof="0" dirty="0">
              <a:ln>
                <a:noFill/>
              </a:ln>
              <a:solidFill>
                <a:srgbClr val="313EC3"/>
              </a:solidFill>
              <a:effectLst/>
              <a:uLnTx/>
              <a:uFillTx/>
              <a:latin typeface="Montserrat" panose="00000500000000000000" pitchFamily="2" charset="0"/>
              <a:cs typeface="Segoe UI" panose="020B0502040204020203" pitchFamily="34" charset="0"/>
            </a:endParaRPr>
          </a:p>
        </p:txBody>
      </p:sp>
      <p:pic>
        <p:nvPicPr>
          <p:cNvPr id="30" name="Graphic 29">
            <a:extLst>
              <a:ext uri="{FF2B5EF4-FFF2-40B4-BE49-F238E27FC236}">
                <a16:creationId xmlns:a16="http://schemas.microsoft.com/office/drawing/2014/main" id="{3685F00B-B676-6C3A-87CC-1CAE9C6B1CC1}"/>
              </a:ext>
            </a:extLst>
          </p:cNvPr>
          <p:cNvPicPr>
            <a:picLocks noChangeAspect="1"/>
          </p:cNvPicPr>
          <p:nvPr/>
        </p:nvPicPr>
        <p:blipFill>
          <a:blip r:embed="rId3" cstate="print">
            <a:duotone>
              <a:schemeClr val="accent5">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531397" y="2249836"/>
            <a:ext cx="475050" cy="475050"/>
          </a:xfrm>
          <a:prstGeom prst="rect">
            <a:avLst/>
          </a:prstGeom>
        </p:spPr>
      </p:pic>
      <p:sp>
        <p:nvSpPr>
          <p:cNvPr id="31" name="TextBox 39">
            <a:extLst>
              <a:ext uri="{FF2B5EF4-FFF2-40B4-BE49-F238E27FC236}">
                <a16:creationId xmlns:a16="http://schemas.microsoft.com/office/drawing/2014/main" id="{50B82616-D28D-47AF-9D52-8DED67B7105C}"/>
              </a:ext>
            </a:extLst>
          </p:cNvPr>
          <p:cNvSpPr txBox="1"/>
          <p:nvPr/>
        </p:nvSpPr>
        <p:spPr>
          <a:xfrm>
            <a:off x="4646892" y="3548230"/>
            <a:ext cx="3112252" cy="3046988"/>
          </a:xfrm>
          <a:prstGeom prst="rect">
            <a:avLst/>
          </a:prstGeom>
          <a:noFill/>
        </p:spPr>
        <p:txBody>
          <a:bodyPr wrap="square">
            <a:spAutoFit/>
          </a:bodyPr>
          <a:lstStyle/>
          <a:p>
            <a:pPr lvl="0" algn="just">
              <a:buClr>
                <a:srgbClr val="94CAF3"/>
              </a:buClr>
              <a:defRPr/>
            </a:pPr>
            <a:r>
              <a:rPr lang="es-ES" sz="1600" kern="0" dirty="0">
                <a:solidFill>
                  <a:srgbClr val="002060"/>
                </a:solidFill>
                <a:latin typeface="Montserrat" panose="00000500000000000000" pitchFamily="2" charset="0"/>
                <a:ea typeface="Lato" charset="0"/>
                <a:cs typeface="Segoe UI" panose="020B0502040204020203" pitchFamily="34" charset="0"/>
              </a:rPr>
              <a:t>El método SAO es una mejora notable en la detección de valores atípicos al considerar la asimetría multivariada y ajustar la medida de atipicidad para aumentar la sensibilidad en distribuciones sesgadas. Aunque ofrece precisión, enfrenta desafíos similares a SD, como la dependencia de direcciones aleatorias, lo que puede limitar su efectividad en escenarios complejos.</a:t>
            </a:r>
            <a:endParaRPr kumimoji="0" lang="es-ES_tradnl" sz="1600" i="0" u="none" strike="noStrike" kern="0" cap="none" spc="0" normalizeH="0" baseline="0" noProof="0" dirty="0">
              <a:ln>
                <a:noFill/>
              </a:ln>
              <a:solidFill>
                <a:srgbClr val="002060"/>
              </a:solidFill>
              <a:effectLst/>
              <a:uLnTx/>
              <a:uFillTx/>
              <a:latin typeface="Montserrat" panose="00000500000000000000" pitchFamily="2" charset="0"/>
              <a:ea typeface="Lato" charset="0"/>
              <a:cs typeface="Segoe UI" panose="020B0502040204020203" pitchFamily="34" charset="0"/>
            </a:endParaRPr>
          </a:p>
        </p:txBody>
      </p:sp>
      <p:cxnSp>
        <p:nvCxnSpPr>
          <p:cNvPr id="32" name="Straight Connector 48">
            <a:extLst>
              <a:ext uri="{FF2B5EF4-FFF2-40B4-BE49-F238E27FC236}">
                <a16:creationId xmlns:a16="http://schemas.microsoft.com/office/drawing/2014/main" id="{2E51762C-A279-4F65-B182-AD816724D3D0}"/>
              </a:ext>
            </a:extLst>
          </p:cNvPr>
          <p:cNvCxnSpPr>
            <a:cxnSpLocks/>
          </p:cNvCxnSpPr>
          <p:nvPr/>
        </p:nvCxnSpPr>
        <p:spPr>
          <a:xfrm>
            <a:off x="4393918" y="4987903"/>
            <a:ext cx="0" cy="1041034"/>
          </a:xfrm>
          <a:prstGeom prst="line">
            <a:avLst/>
          </a:prstGeom>
          <a:ln w="22225" cap="rnd">
            <a:solidFill>
              <a:srgbClr val="78D3FC"/>
            </a:solidFill>
          </a:ln>
        </p:spPr>
        <p:style>
          <a:lnRef idx="1">
            <a:schemeClr val="accent1"/>
          </a:lnRef>
          <a:fillRef idx="0">
            <a:schemeClr val="accent1"/>
          </a:fillRef>
          <a:effectRef idx="0">
            <a:schemeClr val="accent1"/>
          </a:effectRef>
          <a:fontRef idx="minor">
            <a:schemeClr val="tx1"/>
          </a:fontRef>
        </p:style>
      </p:cxnSp>
      <p:cxnSp>
        <p:nvCxnSpPr>
          <p:cNvPr id="33" name="Straight Connector 22">
            <a:extLst>
              <a:ext uri="{FF2B5EF4-FFF2-40B4-BE49-F238E27FC236}">
                <a16:creationId xmlns:a16="http://schemas.microsoft.com/office/drawing/2014/main" id="{F3854417-458B-4D9D-9BC0-07C7BBB4DBCA}"/>
              </a:ext>
            </a:extLst>
          </p:cNvPr>
          <p:cNvCxnSpPr>
            <a:cxnSpLocks/>
          </p:cNvCxnSpPr>
          <p:nvPr/>
        </p:nvCxnSpPr>
        <p:spPr>
          <a:xfrm>
            <a:off x="4393918" y="3682568"/>
            <a:ext cx="0" cy="1041034"/>
          </a:xfrm>
          <a:prstGeom prst="line">
            <a:avLst/>
          </a:prstGeom>
          <a:ln w="22225" cap="rnd">
            <a:solidFill>
              <a:srgbClr val="78D3FC"/>
            </a:solidFill>
          </a:ln>
        </p:spPr>
        <p:style>
          <a:lnRef idx="1">
            <a:schemeClr val="accent1"/>
          </a:lnRef>
          <a:fillRef idx="0">
            <a:schemeClr val="accent1"/>
          </a:fillRef>
          <a:effectRef idx="0">
            <a:schemeClr val="accent1"/>
          </a:effectRef>
          <a:fontRef idx="minor">
            <a:schemeClr val="tx1"/>
          </a:fontRef>
        </p:style>
      </p:cxnSp>
      <p:sp>
        <p:nvSpPr>
          <p:cNvPr id="34" name="Circle">
            <a:extLst>
              <a:ext uri="{FF2B5EF4-FFF2-40B4-BE49-F238E27FC236}">
                <a16:creationId xmlns:a16="http://schemas.microsoft.com/office/drawing/2014/main" id="{68ED9C00-3E76-4C14-8DD3-EBCF771F882F}"/>
              </a:ext>
            </a:extLst>
          </p:cNvPr>
          <p:cNvSpPr/>
          <p:nvPr/>
        </p:nvSpPr>
        <p:spPr>
          <a:xfrm>
            <a:off x="4109659" y="4433776"/>
            <a:ext cx="537233" cy="537233"/>
          </a:xfrm>
          <a:prstGeom prst="ellipse">
            <a:avLst/>
          </a:prstGeom>
          <a:solidFill>
            <a:schemeClr val="bg1"/>
          </a:solidFill>
          <a:ln w="28575">
            <a:solidFill>
              <a:srgbClr val="78D3FC"/>
            </a:solidFill>
            <a:miter lim="400000"/>
          </a:ln>
          <a:effectLst>
            <a:outerShdw blurRad="215770" sx="35000" sy="35000" algn="ctr" rotWithShape="0">
              <a:prstClr val="black"/>
            </a:outerShdw>
          </a:effectLst>
        </p:spPr>
        <p:txBody>
          <a:bodyPr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800" b="1" i="0" u="none" strike="noStrike" kern="1200" cap="none" spc="0" normalizeH="0" baseline="0" noProof="0" dirty="0">
                <a:ln>
                  <a:noFill/>
                </a:ln>
                <a:solidFill>
                  <a:srgbClr val="313EC3"/>
                </a:solidFill>
                <a:effectLst/>
                <a:uLnTx/>
                <a:uFillTx/>
                <a:latin typeface="Montserrat" panose="00000500000000000000" pitchFamily="2" charset="0"/>
                <a:cs typeface="Segoe UI" panose="020B0502040204020203" pitchFamily="34" charset="0"/>
              </a:rPr>
              <a:t>2</a:t>
            </a:r>
            <a:endParaRPr kumimoji="0" sz="1800" b="1" i="0" u="none" strike="noStrike" kern="1200" cap="none" spc="0" normalizeH="0" baseline="0" noProof="0" dirty="0">
              <a:ln>
                <a:noFill/>
              </a:ln>
              <a:solidFill>
                <a:srgbClr val="313EC3"/>
              </a:solidFill>
              <a:effectLst/>
              <a:uLnTx/>
              <a:uFillTx/>
              <a:latin typeface="Montserrat" panose="00000500000000000000" pitchFamily="2" charset="0"/>
              <a:cs typeface="Segoe UI" panose="020B0502040204020203" pitchFamily="34" charset="0"/>
            </a:endParaRPr>
          </a:p>
        </p:txBody>
      </p:sp>
      <p:sp>
        <p:nvSpPr>
          <p:cNvPr id="35" name="TextBox 39">
            <a:extLst>
              <a:ext uri="{FF2B5EF4-FFF2-40B4-BE49-F238E27FC236}">
                <a16:creationId xmlns:a16="http://schemas.microsoft.com/office/drawing/2014/main" id="{A9C9CB3D-B492-4156-99CF-4CB990C2E92F}"/>
              </a:ext>
            </a:extLst>
          </p:cNvPr>
          <p:cNvSpPr txBox="1"/>
          <p:nvPr/>
        </p:nvSpPr>
        <p:spPr>
          <a:xfrm>
            <a:off x="8549350" y="3556742"/>
            <a:ext cx="3112243" cy="3046988"/>
          </a:xfrm>
          <a:prstGeom prst="rect">
            <a:avLst/>
          </a:prstGeom>
          <a:noFill/>
        </p:spPr>
        <p:txBody>
          <a:bodyPr wrap="square">
            <a:spAutoFit/>
          </a:bodyPr>
          <a:lstStyle/>
          <a:p>
            <a:pPr lvl="0" algn="just">
              <a:buClr>
                <a:srgbClr val="94CAF3"/>
              </a:buClr>
              <a:defRPr/>
            </a:pPr>
            <a:r>
              <a:rPr lang="es-ES" sz="1600" kern="0" dirty="0">
                <a:solidFill>
                  <a:srgbClr val="002060"/>
                </a:solidFill>
                <a:latin typeface="Montserrat" panose="00000500000000000000" pitchFamily="2" charset="0"/>
                <a:ea typeface="Lato" charset="0"/>
                <a:cs typeface="Segoe UI" panose="020B0502040204020203" pitchFamily="34" charset="0"/>
              </a:rPr>
              <a:t>Estos desarrollos subrayan la necesidad continua de investigar y mejorar las metodologías de detección de valores atípicos. Superar las limitaciones actuales, como el esfuerzo computacional y la dependencia de direcciones aleatorias, es crucial para avanzar en la robustez y la aplicabilidad de estas técnicas en diversas aplicaciones prácticas y entornos de datos complejos.</a:t>
            </a:r>
            <a:endParaRPr kumimoji="0" lang="es-ES_tradnl" sz="1600" i="0" u="none" strike="noStrike" kern="0" cap="none" spc="0" normalizeH="0" baseline="0" noProof="0" dirty="0">
              <a:ln>
                <a:noFill/>
              </a:ln>
              <a:solidFill>
                <a:srgbClr val="002060"/>
              </a:solidFill>
              <a:effectLst/>
              <a:uLnTx/>
              <a:uFillTx/>
              <a:latin typeface="Montserrat" panose="00000500000000000000" pitchFamily="2" charset="0"/>
              <a:ea typeface="Lato" charset="0"/>
              <a:cs typeface="Segoe UI" panose="020B0502040204020203" pitchFamily="34" charset="0"/>
            </a:endParaRPr>
          </a:p>
        </p:txBody>
      </p:sp>
      <p:cxnSp>
        <p:nvCxnSpPr>
          <p:cNvPr id="36" name="Straight Connector 48">
            <a:extLst>
              <a:ext uri="{FF2B5EF4-FFF2-40B4-BE49-F238E27FC236}">
                <a16:creationId xmlns:a16="http://schemas.microsoft.com/office/drawing/2014/main" id="{2AFD1CBF-0524-4E7D-8B4B-92452383C5A8}"/>
              </a:ext>
            </a:extLst>
          </p:cNvPr>
          <p:cNvCxnSpPr>
            <a:cxnSpLocks/>
          </p:cNvCxnSpPr>
          <p:nvPr/>
        </p:nvCxnSpPr>
        <p:spPr>
          <a:xfrm>
            <a:off x="8296376" y="4996415"/>
            <a:ext cx="0" cy="1041034"/>
          </a:xfrm>
          <a:prstGeom prst="line">
            <a:avLst/>
          </a:prstGeom>
          <a:ln w="22225" cap="rnd">
            <a:solidFill>
              <a:srgbClr val="78D3FC"/>
            </a:solidFill>
          </a:ln>
        </p:spPr>
        <p:style>
          <a:lnRef idx="1">
            <a:schemeClr val="accent1"/>
          </a:lnRef>
          <a:fillRef idx="0">
            <a:schemeClr val="accent1"/>
          </a:fillRef>
          <a:effectRef idx="0">
            <a:schemeClr val="accent1"/>
          </a:effectRef>
          <a:fontRef idx="minor">
            <a:schemeClr val="tx1"/>
          </a:fontRef>
        </p:style>
      </p:cxnSp>
      <p:cxnSp>
        <p:nvCxnSpPr>
          <p:cNvPr id="37" name="Straight Connector 22">
            <a:extLst>
              <a:ext uri="{FF2B5EF4-FFF2-40B4-BE49-F238E27FC236}">
                <a16:creationId xmlns:a16="http://schemas.microsoft.com/office/drawing/2014/main" id="{F361E40F-5614-4188-98FA-049143F00BBC}"/>
              </a:ext>
            </a:extLst>
          </p:cNvPr>
          <p:cNvCxnSpPr>
            <a:cxnSpLocks/>
          </p:cNvCxnSpPr>
          <p:nvPr/>
        </p:nvCxnSpPr>
        <p:spPr>
          <a:xfrm>
            <a:off x="8296376" y="3691080"/>
            <a:ext cx="0" cy="1041034"/>
          </a:xfrm>
          <a:prstGeom prst="line">
            <a:avLst/>
          </a:prstGeom>
          <a:ln w="22225" cap="rnd">
            <a:solidFill>
              <a:srgbClr val="78D3FC"/>
            </a:solidFill>
          </a:ln>
        </p:spPr>
        <p:style>
          <a:lnRef idx="1">
            <a:schemeClr val="accent1"/>
          </a:lnRef>
          <a:fillRef idx="0">
            <a:schemeClr val="accent1"/>
          </a:fillRef>
          <a:effectRef idx="0">
            <a:schemeClr val="accent1"/>
          </a:effectRef>
          <a:fontRef idx="minor">
            <a:schemeClr val="tx1"/>
          </a:fontRef>
        </p:style>
      </p:cxnSp>
      <p:sp>
        <p:nvSpPr>
          <p:cNvPr id="38" name="Circle">
            <a:extLst>
              <a:ext uri="{FF2B5EF4-FFF2-40B4-BE49-F238E27FC236}">
                <a16:creationId xmlns:a16="http://schemas.microsoft.com/office/drawing/2014/main" id="{6F546FD3-71D8-486C-88E8-AA6CD9BAA507}"/>
              </a:ext>
            </a:extLst>
          </p:cNvPr>
          <p:cNvSpPr/>
          <p:nvPr/>
        </p:nvSpPr>
        <p:spPr>
          <a:xfrm>
            <a:off x="8012117" y="4442288"/>
            <a:ext cx="537233" cy="537233"/>
          </a:xfrm>
          <a:prstGeom prst="ellipse">
            <a:avLst/>
          </a:prstGeom>
          <a:solidFill>
            <a:schemeClr val="bg1"/>
          </a:solidFill>
          <a:ln w="28575">
            <a:solidFill>
              <a:srgbClr val="78D3FC"/>
            </a:solidFill>
            <a:miter lim="400000"/>
          </a:ln>
          <a:effectLst>
            <a:outerShdw blurRad="215770" sx="35000" sy="35000" algn="ctr" rotWithShape="0">
              <a:prstClr val="black"/>
            </a:outerShdw>
          </a:effectLst>
        </p:spPr>
        <p:txBody>
          <a:bodyPr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 b="1" dirty="0">
                <a:solidFill>
                  <a:srgbClr val="313EC3"/>
                </a:solidFill>
                <a:latin typeface="Montserrat" panose="00000500000000000000" pitchFamily="2" charset="0"/>
                <a:cs typeface="Segoe UI" panose="020B0502040204020203" pitchFamily="34" charset="0"/>
              </a:rPr>
              <a:t>3</a:t>
            </a:r>
            <a:endParaRPr kumimoji="0" sz="1800" b="1" i="0" u="none" strike="noStrike" kern="1200" cap="none" spc="0" normalizeH="0" baseline="0" noProof="0" dirty="0">
              <a:ln>
                <a:noFill/>
              </a:ln>
              <a:solidFill>
                <a:srgbClr val="313EC3"/>
              </a:solidFill>
              <a:effectLst/>
              <a:uLnTx/>
              <a:uFillTx/>
              <a:latin typeface="Montserrat" panose="00000500000000000000" pitchFamily="2" charset="0"/>
              <a:cs typeface="Segoe UI" panose="020B0502040204020203" pitchFamily="34" charset="0"/>
            </a:endParaRPr>
          </a:p>
        </p:txBody>
      </p:sp>
    </p:spTree>
    <p:extLst>
      <p:ext uri="{BB962C8B-B14F-4D97-AF65-F5344CB8AC3E}">
        <p14:creationId xmlns:p14="http://schemas.microsoft.com/office/powerpoint/2010/main" val="184311462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n 8"/>
          <p:cNvPicPr>
            <a:picLocks noChangeAspect="1"/>
          </p:cNvPicPr>
          <p:nvPr/>
        </p:nvPicPr>
        <p:blipFill rotWithShape="1">
          <a:blip r:embed="rId2" cstate="print">
            <a:extLst>
              <a:ext uri="{28A0092B-C50C-407E-A947-70E740481C1C}">
                <a14:useLocalDpi xmlns:a14="http://schemas.microsoft.com/office/drawing/2010/main" val="0"/>
              </a:ext>
            </a:extLst>
          </a:blip>
          <a:srcRect r="6591" b="45729"/>
          <a:stretch/>
        </p:blipFill>
        <p:spPr>
          <a:xfrm rot="5400000">
            <a:off x="-1203503" y="2623227"/>
            <a:ext cx="5438276" cy="3031270"/>
          </a:xfrm>
          <a:prstGeom prst="rect">
            <a:avLst/>
          </a:prstGeom>
        </p:spPr>
      </p:pic>
      <p:sp>
        <p:nvSpPr>
          <p:cNvPr id="11" name="CuadroTexto 10">
            <a:extLst>
              <a:ext uri="{FF2B5EF4-FFF2-40B4-BE49-F238E27FC236}">
                <a16:creationId xmlns:a16="http://schemas.microsoft.com/office/drawing/2014/main" id="{E2BA3603-9515-4BD5-8D11-363DC7DA7421}"/>
              </a:ext>
            </a:extLst>
          </p:cNvPr>
          <p:cNvSpPr txBox="1"/>
          <p:nvPr/>
        </p:nvSpPr>
        <p:spPr>
          <a:xfrm>
            <a:off x="756472" y="594611"/>
            <a:ext cx="3242111" cy="1077218"/>
          </a:xfrm>
          <a:prstGeom prst="rect">
            <a:avLst/>
          </a:prstGeom>
          <a:noFill/>
        </p:spPr>
        <p:txBody>
          <a:bodyPr wrap="square">
            <a:spAutoFit/>
          </a:bodyPr>
          <a:lstStyle/>
          <a:p>
            <a:pPr marR="0" lvl="0" algn="ctr" defTabSz="914400" rtl="0" eaLnBrk="1" fontAlgn="auto" latinLnBrk="0" hangingPunct="1">
              <a:lnSpc>
                <a:spcPct val="100000"/>
              </a:lnSpc>
              <a:spcBef>
                <a:spcPts val="0"/>
              </a:spcBef>
              <a:spcAft>
                <a:spcPts val="0"/>
              </a:spcAft>
              <a:buClrTx/>
              <a:buSzTx/>
              <a:tabLst/>
              <a:defRPr/>
            </a:pPr>
            <a:r>
              <a:rPr lang="es-MX" sz="3200" b="1" dirty="0">
                <a:solidFill>
                  <a:srgbClr val="313EC3"/>
                </a:solidFill>
                <a:latin typeface="Montserrat" panose="00000500000000000000" pitchFamily="2" charset="0"/>
              </a:rPr>
              <a:t> </a:t>
            </a:r>
          </a:p>
          <a:p>
            <a:pPr lvl="0">
              <a:defRPr/>
            </a:pPr>
            <a:r>
              <a:rPr lang="es-MX" sz="3200" b="1" dirty="0">
                <a:solidFill>
                  <a:srgbClr val="313EC3"/>
                </a:solidFill>
                <a:latin typeface="Montserrat" panose="00000500000000000000" pitchFamily="2" charset="0"/>
              </a:rPr>
              <a:t>9. Bibliografía.</a:t>
            </a:r>
            <a:endParaRPr lang="es-CO" sz="3200" b="1" dirty="0">
              <a:solidFill>
                <a:srgbClr val="313EC3"/>
              </a:solidFill>
              <a:latin typeface="Montserrat" panose="00000500000000000000" pitchFamily="2" charset="0"/>
            </a:endParaRPr>
          </a:p>
        </p:txBody>
      </p:sp>
      <p:sp>
        <p:nvSpPr>
          <p:cNvPr id="2" name="Rectángulo 1">
            <a:extLst>
              <a:ext uri="{FF2B5EF4-FFF2-40B4-BE49-F238E27FC236}">
                <a16:creationId xmlns:a16="http://schemas.microsoft.com/office/drawing/2014/main" id="{73C0B6FB-1A2E-4F4C-8907-024B863CBDE3}"/>
              </a:ext>
            </a:extLst>
          </p:cNvPr>
          <p:cNvSpPr/>
          <p:nvPr/>
        </p:nvSpPr>
        <p:spPr>
          <a:xfrm>
            <a:off x="3446585" y="341393"/>
            <a:ext cx="8609427" cy="6340197"/>
          </a:xfrm>
          <a:prstGeom prst="rect">
            <a:avLst/>
          </a:prstGeom>
        </p:spPr>
        <p:txBody>
          <a:bodyPr wrap="square">
            <a:spAutoFit/>
          </a:bodyPr>
          <a:lstStyle/>
          <a:p>
            <a:r>
              <a:rPr lang="es-CO" sz="1400" b="1" dirty="0"/>
              <a:t>Alqallaf, F., Van Aelst, S., Yohai, V. J., y Zamar, R. H. (2009), </a:t>
            </a:r>
            <a:r>
              <a:rPr lang="es-CO" sz="1400" dirty="0"/>
              <a:t>“Propagation of Outliers in Multivariate Data”, The Annals of Statistics, 37, 311- 331.</a:t>
            </a:r>
          </a:p>
          <a:p>
            <a:endParaRPr lang="es-CO" sz="1400" dirty="0"/>
          </a:p>
          <a:p>
            <a:r>
              <a:rPr lang="es-CO" sz="1400" b="1" dirty="0"/>
              <a:t>belenstgo.bigpress.net. (2019). </a:t>
            </a:r>
            <a:r>
              <a:rPr lang="es-CO" sz="1400" dirty="0"/>
              <a:t>Asimetría. Tomado de https://belenstgo.bigpress.net/texto-diario/mostrar/1609381/asimetria</a:t>
            </a:r>
          </a:p>
          <a:p>
            <a:endParaRPr lang="es-CO" sz="1400" dirty="0"/>
          </a:p>
          <a:p>
            <a:r>
              <a:rPr lang="es-CO" sz="1400" b="1" dirty="0"/>
              <a:t>Benítez, E. (2021). </a:t>
            </a:r>
            <a:r>
              <a:rPr lang="es-CO" sz="1400" dirty="0"/>
              <a:t>Diagramas Cajas y Bigotes. Tomado de https://matesnoaburridas.wordpress.com/2021/03/28/diagramas-cajas-y-bigotes/</a:t>
            </a:r>
          </a:p>
          <a:p>
            <a:endParaRPr lang="es-CO" sz="1400" b="1" dirty="0"/>
          </a:p>
          <a:p>
            <a:r>
              <a:rPr lang="es-CO" sz="1400" b="1" dirty="0"/>
              <a:t>Brys, G., Hubert, M., y Struyf, A. (2004), </a:t>
            </a:r>
            <a:r>
              <a:rPr lang="es-CO" sz="1400" dirty="0"/>
              <a:t>“A Robust Measure of Skewness”, Journal of Computational and Graphical Statistics, 13, 996 - 1017.</a:t>
            </a:r>
          </a:p>
          <a:p>
            <a:endParaRPr lang="es-CO" sz="1400" dirty="0"/>
          </a:p>
          <a:p>
            <a:r>
              <a:rPr lang="es-CO" sz="1400" b="1" dirty="0"/>
              <a:t>Donoho, D. (1982), </a:t>
            </a:r>
            <a:r>
              <a:rPr lang="es-CO" sz="1400" dirty="0"/>
              <a:t>Breakdown Properties of Multivariate Location Estimators, Technical report, Harvard University, Boston.</a:t>
            </a:r>
          </a:p>
          <a:p>
            <a:endParaRPr lang="es-CO" sz="1400" dirty="0"/>
          </a:p>
          <a:p>
            <a:r>
              <a:rPr lang="es-CO" sz="1400" b="1" dirty="0"/>
              <a:t>Gervini, D. (2002), </a:t>
            </a:r>
            <a:r>
              <a:rPr lang="es-CO" sz="1400" dirty="0"/>
              <a:t>“The Influence Function of the Stahel-Donoho Estimator of Multivariate Location and Scatter”, Statistics &amp; Probability Letters, 60, 425 - 435.</a:t>
            </a:r>
          </a:p>
          <a:p>
            <a:endParaRPr lang="es-CO" sz="1400" dirty="0"/>
          </a:p>
          <a:p>
            <a:r>
              <a:rPr lang="es-CO" sz="1400" b="1" dirty="0"/>
              <a:t>Juan, J. y Prieto, F. J. (1995). </a:t>
            </a:r>
            <a:r>
              <a:rPr lang="es-CO" sz="1400" dirty="0"/>
              <a:t>“A Subsampling Method for the Computation of Multivariate Estimators with High Breakdown Point”, Journal of Computational and Graphical Statistics, 4:4, 319 - 334.</a:t>
            </a:r>
          </a:p>
          <a:p>
            <a:endParaRPr lang="es-CO" sz="1400" dirty="0"/>
          </a:p>
          <a:p>
            <a:r>
              <a:rPr lang="es-CO" sz="1400" b="1" dirty="0"/>
              <a:t>Hubert, M. y Van der Veeken, S. (2008), </a:t>
            </a:r>
            <a:r>
              <a:rPr lang="es-CO" sz="1400" dirty="0"/>
              <a:t>“Outlier Detection for Skewed Data”, Journal of Chemometrics, 22, 235 - 246.</a:t>
            </a:r>
          </a:p>
          <a:p>
            <a:endParaRPr lang="es-CO" sz="1400" dirty="0"/>
          </a:p>
          <a:p>
            <a:r>
              <a:rPr lang="es-CO" sz="1400" b="1" dirty="0"/>
              <a:t>Hubert, M. y Vandervieren, E. (2008), </a:t>
            </a:r>
            <a:r>
              <a:rPr lang="es-CO" sz="1400" dirty="0"/>
              <a:t>“An Adjusted Boxplot for Skewed Distributions”, Computational Statistics &amp; Data Analysis, 52, 5186 - 5201.</a:t>
            </a:r>
          </a:p>
          <a:p>
            <a:endParaRPr lang="es-CO" sz="1400" dirty="0"/>
          </a:p>
          <a:p>
            <a:r>
              <a:rPr lang="es-CO" sz="1400" b="1" dirty="0"/>
              <a:t>Loperfido, N. (2018), </a:t>
            </a:r>
            <a:r>
              <a:rPr lang="es-CO" sz="1400" dirty="0"/>
              <a:t>“Skewness-Based Projection Pursuit: A Computational Approach”, Computational Statistics &amp; Data Analysis, 120, 42 - 57.</a:t>
            </a:r>
          </a:p>
        </p:txBody>
      </p:sp>
    </p:spTree>
    <p:extLst>
      <p:ext uri="{BB962C8B-B14F-4D97-AF65-F5344CB8AC3E}">
        <p14:creationId xmlns:p14="http://schemas.microsoft.com/office/powerpoint/2010/main" val="240911525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n 8"/>
          <p:cNvPicPr>
            <a:picLocks noChangeAspect="1"/>
          </p:cNvPicPr>
          <p:nvPr/>
        </p:nvPicPr>
        <p:blipFill rotWithShape="1">
          <a:blip r:embed="rId2" cstate="print">
            <a:extLst>
              <a:ext uri="{28A0092B-C50C-407E-A947-70E740481C1C}">
                <a14:useLocalDpi xmlns:a14="http://schemas.microsoft.com/office/drawing/2010/main" val="0"/>
              </a:ext>
            </a:extLst>
          </a:blip>
          <a:srcRect r="6591" b="45729"/>
          <a:stretch/>
        </p:blipFill>
        <p:spPr>
          <a:xfrm rot="5400000">
            <a:off x="-1203503" y="2623227"/>
            <a:ext cx="5438276" cy="3031270"/>
          </a:xfrm>
          <a:prstGeom prst="rect">
            <a:avLst/>
          </a:prstGeom>
        </p:spPr>
      </p:pic>
      <p:sp>
        <p:nvSpPr>
          <p:cNvPr id="11" name="CuadroTexto 10">
            <a:extLst>
              <a:ext uri="{FF2B5EF4-FFF2-40B4-BE49-F238E27FC236}">
                <a16:creationId xmlns:a16="http://schemas.microsoft.com/office/drawing/2014/main" id="{E2BA3603-9515-4BD5-8D11-363DC7DA7421}"/>
              </a:ext>
            </a:extLst>
          </p:cNvPr>
          <p:cNvSpPr txBox="1"/>
          <p:nvPr/>
        </p:nvSpPr>
        <p:spPr>
          <a:xfrm>
            <a:off x="756472" y="594611"/>
            <a:ext cx="3242111" cy="1077218"/>
          </a:xfrm>
          <a:prstGeom prst="rect">
            <a:avLst/>
          </a:prstGeom>
          <a:noFill/>
        </p:spPr>
        <p:txBody>
          <a:bodyPr wrap="square">
            <a:spAutoFit/>
          </a:bodyPr>
          <a:lstStyle/>
          <a:p>
            <a:pPr marR="0" lvl="0" algn="ctr" defTabSz="914400" rtl="0" eaLnBrk="1" fontAlgn="auto" latinLnBrk="0" hangingPunct="1">
              <a:lnSpc>
                <a:spcPct val="100000"/>
              </a:lnSpc>
              <a:spcBef>
                <a:spcPts val="0"/>
              </a:spcBef>
              <a:spcAft>
                <a:spcPts val="0"/>
              </a:spcAft>
              <a:buClrTx/>
              <a:buSzTx/>
              <a:tabLst/>
              <a:defRPr/>
            </a:pPr>
            <a:r>
              <a:rPr lang="es-MX" sz="3200" b="1" dirty="0">
                <a:solidFill>
                  <a:srgbClr val="313EC3"/>
                </a:solidFill>
                <a:latin typeface="Montserrat" panose="00000500000000000000" pitchFamily="2" charset="0"/>
              </a:rPr>
              <a:t> </a:t>
            </a:r>
          </a:p>
          <a:p>
            <a:pPr lvl="0">
              <a:defRPr/>
            </a:pPr>
            <a:r>
              <a:rPr lang="es-MX" sz="3200" b="1" dirty="0">
                <a:solidFill>
                  <a:srgbClr val="313EC3"/>
                </a:solidFill>
                <a:latin typeface="Montserrat" panose="00000500000000000000" pitchFamily="2" charset="0"/>
              </a:rPr>
              <a:t>9. Bibliografía.</a:t>
            </a:r>
            <a:endParaRPr lang="es-CO" sz="3200" b="1" dirty="0">
              <a:solidFill>
                <a:srgbClr val="313EC3"/>
              </a:solidFill>
              <a:latin typeface="Montserrat" panose="00000500000000000000" pitchFamily="2" charset="0"/>
            </a:endParaRPr>
          </a:p>
        </p:txBody>
      </p:sp>
      <p:sp>
        <p:nvSpPr>
          <p:cNvPr id="2" name="Rectángulo 1">
            <a:extLst>
              <a:ext uri="{FF2B5EF4-FFF2-40B4-BE49-F238E27FC236}">
                <a16:creationId xmlns:a16="http://schemas.microsoft.com/office/drawing/2014/main" id="{73C0B6FB-1A2E-4F4C-8907-024B863CBDE3}"/>
              </a:ext>
            </a:extLst>
          </p:cNvPr>
          <p:cNvSpPr/>
          <p:nvPr/>
        </p:nvSpPr>
        <p:spPr>
          <a:xfrm>
            <a:off x="3446585" y="341393"/>
            <a:ext cx="8609427" cy="6340197"/>
          </a:xfrm>
          <a:prstGeom prst="rect">
            <a:avLst/>
          </a:prstGeom>
        </p:spPr>
        <p:txBody>
          <a:bodyPr wrap="square">
            <a:spAutoFit/>
          </a:bodyPr>
          <a:lstStyle/>
          <a:p>
            <a:r>
              <a:rPr lang="es-CO" sz="1400" b="1" dirty="0"/>
              <a:t>Maronna, R. A. y Yohai, V. J. (1995), </a:t>
            </a:r>
            <a:r>
              <a:rPr lang="es-CO" sz="1400" dirty="0"/>
              <a:t>“The Behavior of the Stahel-Donoho Robust Multivariate Estimator”, Journal of the American Statistical Association, 90, 330 – 341.</a:t>
            </a:r>
          </a:p>
          <a:p>
            <a:endParaRPr lang="es-CO" sz="1400" dirty="0"/>
          </a:p>
          <a:p>
            <a:r>
              <a:rPr lang="es-CO" sz="1400" b="1" dirty="0"/>
              <a:t>Martín, B. de U. (2022). </a:t>
            </a:r>
            <a:r>
              <a:rPr lang="es-CO" sz="1400" dirty="0"/>
              <a:t>Los valores atípicos, anómalos o Outliers en estadística: ¿Qué son, por qué aparecen y cómo controlarlos?. Tomado de https://trabajofinal.es/valores-atipicos-outliers-estadistica/#google_vignette</a:t>
            </a:r>
          </a:p>
          <a:p>
            <a:endParaRPr lang="es-CO" sz="1400" dirty="0"/>
          </a:p>
          <a:p>
            <a:r>
              <a:rPr lang="es-CO" sz="1400" b="1" dirty="0"/>
              <a:t>Ortiz, S. (2019), </a:t>
            </a:r>
            <a:r>
              <a:rPr lang="es-CO" sz="1400" dirty="0"/>
              <a:t>Multivariate Outlier Detection and Robust Estimation Using Skewness and Projections, Master’s thesis, Universidad EAFIT, Medellín, Colombia.</a:t>
            </a:r>
          </a:p>
          <a:p>
            <a:endParaRPr lang="es-CO" sz="1400" b="1" dirty="0"/>
          </a:p>
          <a:p>
            <a:r>
              <a:rPr lang="es-CO" sz="1400" b="1" dirty="0"/>
              <a:t>Peña, D. y Prieto, F. J. (2001), </a:t>
            </a:r>
            <a:r>
              <a:rPr lang="es-CO" sz="1400" dirty="0"/>
              <a:t>“Multivariate Outlier Detection and Robust Covariance Matrix Estimation”, Technometrics, 43, 286 - 300.</a:t>
            </a:r>
          </a:p>
          <a:p>
            <a:endParaRPr lang="es-CO" sz="1400" dirty="0"/>
          </a:p>
          <a:p>
            <a:r>
              <a:rPr lang="es-CO" sz="1400" b="1" dirty="0"/>
              <a:t>Peña, D. y Prieto, F. J. (2007), </a:t>
            </a:r>
            <a:r>
              <a:rPr lang="es-CO" sz="1400" dirty="0"/>
              <a:t>“Combining Random and Specific Directions for Outlier Detection and Robust Estimation in High-Dimensional Multivariate Data”, Journal of Computational &amp; Graphical Statistics, 16, 228 - 254.</a:t>
            </a:r>
          </a:p>
          <a:p>
            <a:endParaRPr lang="es-CO" sz="1400" dirty="0"/>
          </a:p>
          <a:p>
            <a:r>
              <a:rPr lang="es-CO" sz="1400" b="1" dirty="0"/>
              <a:t>Rousseeuw, P. J. y Croux, C. (1993), </a:t>
            </a:r>
            <a:r>
              <a:rPr lang="es-CO" sz="1400" dirty="0"/>
              <a:t>“Alternatives to the Median Absolute Deviation”, Journal of the American Statistical Association, 88, 1273 - 1283.</a:t>
            </a:r>
          </a:p>
          <a:p>
            <a:endParaRPr lang="es-CO" sz="1400" dirty="0"/>
          </a:p>
          <a:p>
            <a:r>
              <a:rPr lang="es-CO" sz="1400" b="1" dirty="0"/>
              <a:t>Stahel, W. A. (1981), </a:t>
            </a:r>
            <a:r>
              <a:rPr lang="es-CO" sz="1400" dirty="0"/>
              <a:t>Robuste Schatzungen: Infinitesimale Optimalitat und Schatzungen von Kovarianzmatrizen, Ph.D. thesis, ETH, Zurich, Switzerland.</a:t>
            </a:r>
          </a:p>
          <a:p>
            <a:endParaRPr lang="es-CO" sz="1400" dirty="0"/>
          </a:p>
          <a:p>
            <a:r>
              <a:rPr lang="es-CO" sz="1400" b="1" dirty="0"/>
              <a:t>Van Aelst, S., Vandervieren, E. &amp; Willems, G. (2011). </a:t>
            </a:r>
            <a:r>
              <a:rPr lang="es-CO" sz="1400" dirty="0"/>
              <a:t>“Stahel-Donoho estimators with cellwise weights”, Journal of Statistical Computation and Simulation, 81:1, 1 - 27.</a:t>
            </a:r>
          </a:p>
          <a:p>
            <a:endParaRPr lang="es-CO" sz="1400" dirty="0"/>
          </a:p>
          <a:p>
            <a:r>
              <a:rPr lang="es-CO" sz="1400" b="1" dirty="0"/>
              <a:t>Van Aelst, S., Vandervieren, E. &amp; Willems, G. (2012). </a:t>
            </a:r>
            <a:r>
              <a:rPr lang="es-CO" sz="1400" dirty="0"/>
              <a:t>“A Stahel–Donoho estimator based on huberized outlyingness”, Computational Statistics and Data Analysis 56, 531 - 542.</a:t>
            </a:r>
          </a:p>
          <a:p>
            <a:endParaRPr lang="es-CO" sz="1400" dirty="0"/>
          </a:p>
          <a:p>
            <a:r>
              <a:rPr lang="es-CO" sz="1400" b="1" dirty="0"/>
              <a:t>Van Aelst, S. (2016). </a:t>
            </a:r>
            <a:r>
              <a:rPr lang="es-CO" sz="1400" dirty="0"/>
              <a:t>“Stahel–Donoho estimation for </a:t>
            </a:r>
            <a:r>
              <a:rPr lang="es-CO" sz="1400" dirty="0" err="1"/>
              <a:t>high</a:t>
            </a:r>
            <a:r>
              <a:rPr lang="es-CO" sz="1400" dirty="0"/>
              <a:t>-dimensional data”, International Journal of Computer Mathematics, 93:4, 628 - 639.</a:t>
            </a:r>
          </a:p>
        </p:txBody>
      </p:sp>
    </p:spTree>
    <p:extLst>
      <p:ext uri="{BB962C8B-B14F-4D97-AF65-F5344CB8AC3E}">
        <p14:creationId xmlns:p14="http://schemas.microsoft.com/office/powerpoint/2010/main" val="410414661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n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26471" y="1092756"/>
            <a:ext cx="5052258" cy="1915636"/>
          </a:xfrm>
          <a:prstGeom prst="rect">
            <a:avLst/>
          </a:prstGeom>
        </p:spPr>
      </p:pic>
      <p:sp>
        <p:nvSpPr>
          <p:cNvPr id="5" name="CuadroTexto 4">
            <a:extLst>
              <a:ext uri="{FF2B5EF4-FFF2-40B4-BE49-F238E27FC236}">
                <a16:creationId xmlns:a16="http://schemas.microsoft.com/office/drawing/2014/main" id="{7E152247-47C9-4446-86EC-6F72E665DECC}"/>
              </a:ext>
            </a:extLst>
          </p:cNvPr>
          <p:cNvSpPr txBox="1"/>
          <p:nvPr/>
        </p:nvSpPr>
        <p:spPr>
          <a:xfrm>
            <a:off x="6951724" y="3896088"/>
            <a:ext cx="3942105" cy="1015663"/>
          </a:xfrm>
          <a:prstGeom prst="rect">
            <a:avLst/>
          </a:prstGeom>
          <a:noFill/>
        </p:spPr>
        <p:txBody>
          <a:bodyPr wrap="none" rtlCol="0">
            <a:spAutoFit/>
          </a:bodyPr>
          <a:lstStyle/>
          <a:p>
            <a:pPr algn="r">
              <a:lnSpc>
                <a:spcPts val="7200"/>
              </a:lnSpc>
            </a:pPr>
            <a:r>
              <a:rPr lang="es-CO" sz="6600" b="1" dirty="0">
                <a:solidFill>
                  <a:srgbClr val="313EC3"/>
                </a:solidFill>
                <a:latin typeface="Montserrat" panose="00000500000000000000" pitchFamily="2" charset="0"/>
                <a:cs typeface="DIN Pro Bold" panose="020B0804020101020102" pitchFamily="34" charset="0"/>
              </a:rPr>
              <a:t>¡Gracias!</a:t>
            </a:r>
          </a:p>
        </p:txBody>
      </p:sp>
      <p:pic>
        <p:nvPicPr>
          <p:cNvPr id="7" name="Imagen 6">
            <a:extLst>
              <a:ext uri="{FF2B5EF4-FFF2-40B4-BE49-F238E27FC236}">
                <a16:creationId xmlns:a16="http://schemas.microsoft.com/office/drawing/2014/main" id="{AD67DD23-ED03-4E90-853E-BCC6A965779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42389"/>
          <a:stretch/>
        </p:blipFill>
        <p:spPr>
          <a:xfrm>
            <a:off x="0" y="0"/>
            <a:ext cx="4111102" cy="6858000"/>
          </a:xfrm>
          <a:prstGeom prst="rect">
            <a:avLst/>
          </a:prstGeom>
        </p:spPr>
      </p:pic>
    </p:spTree>
    <p:extLst>
      <p:ext uri="{BB962C8B-B14F-4D97-AF65-F5344CB8AC3E}">
        <p14:creationId xmlns:p14="http://schemas.microsoft.com/office/powerpoint/2010/main" val="28877604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Marcador de contenido 2">
            <a:extLst>
              <a:ext uri="{FF2B5EF4-FFF2-40B4-BE49-F238E27FC236}">
                <a16:creationId xmlns:a16="http://schemas.microsoft.com/office/drawing/2014/main" id="{E6535F3F-38F6-EA2F-3409-48C3A7E7041B}"/>
              </a:ext>
            </a:extLst>
          </p:cNvPr>
          <p:cNvSpPr txBox="1">
            <a:spLocks/>
          </p:cNvSpPr>
          <p:nvPr/>
        </p:nvSpPr>
        <p:spPr>
          <a:xfrm>
            <a:off x="2279385" y="2326919"/>
            <a:ext cx="4686766" cy="1566917"/>
          </a:xfrm>
          <a:prstGeom prst="rect">
            <a:avLst/>
          </a:prstGeom>
        </p:spPr>
        <p:txBody>
          <a:bodyPr vert="horz" lIns="0" tIns="0" rIns="0" bIns="0" rtlCol="0">
            <a:noAutofit/>
          </a:bodyPr>
          <a:lstStyle>
            <a:lvl1pPr marL="180000" indent="-180000" algn="l" defTabSz="914400" rtl="0" eaLnBrk="1" latinLnBrk="0" hangingPunct="1">
              <a:lnSpc>
                <a:spcPct val="90000"/>
              </a:lnSpc>
              <a:spcBef>
                <a:spcPts val="1000"/>
              </a:spcBef>
              <a:buFont typeface="Arial" panose="020B0604020202020204" pitchFamily="34" charset="0"/>
              <a:buChar char="•"/>
              <a:defRPr sz="1400" kern="1200">
                <a:solidFill>
                  <a:schemeClr val="accent5"/>
                </a:solidFill>
                <a:latin typeface="+mn-lt"/>
                <a:ea typeface="+mn-ea"/>
                <a:cs typeface="+mn-cs"/>
              </a:defRPr>
            </a:lvl1pPr>
            <a:lvl2pPr marL="360000" indent="-180000" algn="l" defTabSz="914400" rtl="0" eaLnBrk="1" latinLnBrk="0" hangingPunct="1">
              <a:lnSpc>
                <a:spcPct val="90000"/>
              </a:lnSpc>
              <a:spcBef>
                <a:spcPts val="500"/>
              </a:spcBef>
              <a:buFont typeface="Arial" panose="020B0604020202020204" pitchFamily="34" charset="0"/>
              <a:buChar char="•"/>
              <a:defRPr sz="1400" kern="1200">
                <a:solidFill>
                  <a:schemeClr val="accent5"/>
                </a:solidFill>
                <a:latin typeface="+mn-lt"/>
                <a:ea typeface="+mn-ea"/>
                <a:cs typeface="+mn-cs"/>
              </a:defRPr>
            </a:lvl2pPr>
            <a:lvl3pPr marL="540000" indent="-180000" algn="l" defTabSz="914400" rtl="0" eaLnBrk="1" latinLnBrk="0" hangingPunct="1">
              <a:lnSpc>
                <a:spcPct val="90000"/>
              </a:lnSpc>
              <a:spcBef>
                <a:spcPts val="500"/>
              </a:spcBef>
              <a:buFont typeface="Arial" panose="020B0604020202020204" pitchFamily="34" charset="0"/>
              <a:buChar char="•"/>
              <a:defRPr sz="1400" kern="1200">
                <a:solidFill>
                  <a:schemeClr val="accent5"/>
                </a:solidFill>
                <a:latin typeface="+mn-lt"/>
                <a:ea typeface="+mn-ea"/>
                <a:cs typeface="+mn-cs"/>
              </a:defRPr>
            </a:lvl3pPr>
            <a:lvl4pPr marL="720000" indent="-180000" algn="l" defTabSz="914400" rtl="0" eaLnBrk="1" latinLnBrk="0" hangingPunct="1">
              <a:lnSpc>
                <a:spcPct val="90000"/>
              </a:lnSpc>
              <a:spcBef>
                <a:spcPts val="500"/>
              </a:spcBef>
              <a:buFont typeface="Arial" panose="020B0604020202020204" pitchFamily="34" charset="0"/>
              <a:buChar char="•"/>
              <a:defRPr sz="1400" kern="1200">
                <a:solidFill>
                  <a:schemeClr val="accent5"/>
                </a:solidFill>
                <a:latin typeface="+mn-lt"/>
                <a:ea typeface="+mn-ea"/>
                <a:cs typeface="+mn-cs"/>
              </a:defRPr>
            </a:lvl4pPr>
            <a:lvl5pPr marL="900000" indent="-180000" algn="l" defTabSz="914400" rtl="0" eaLnBrk="1" latinLnBrk="0" hangingPunct="1">
              <a:lnSpc>
                <a:spcPct val="90000"/>
              </a:lnSpc>
              <a:spcBef>
                <a:spcPts val="500"/>
              </a:spcBef>
              <a:buFont typeface="Arial" panose="020B0604020202020204" pitchFamily="34" charset="0"/>
              <a:buChar char="•"/>
              <a:defRPr sz="1400" kern="1200">
                <a:solidFill>
                  <a:schemeClr val="accent5"/>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r">
              <a:lnSpc>
                <a:spcPct val="110000"/>
              </a:lnSpc>
              <a:buNone/>
              <a:defRPr/>
            </a:pPr>
            <a:r>
              <a:rPr lang="es-ES" sz="1800" dirty="0">
                <a:solidFill>
                  <a:schemeClr val="tx1"/>
                </a:solidFill>
                <a:latin typeface="Montserrat" panose="00000500000000000000" pitchFamily="2" charset="0"/>
                <a:cs typeface="Segoe UI Light" panose="020B0502040204020203" pitchFamily="34" charset="0"/>
              </a:rPr>
              <a:t>La detección de valores atípicos en análisis multivariados es crítica para evitar desviaciones en los análisis y conclusiones erróneas; métodos tradicionales como SD y SAO presentan limitaciones en eficacia y aplicabilidad, lo que resalta la necesidad de métodos más eficientes.</a:t>
            </a:r>
            <a:endParaRPr kumimoji="0" lang="es-CO" sz="1800" b="0" i="0" u="none" strike="noStrike" kern="1200" cap="none" spc="0" normalizeH="0" baseline="0" noProof="0" dirty="0">
              <a:ln>
                <a:noFill/>
              </a:ln>
              <a:solidFill>
                <a:schemeClr val="tx1"/>
              </a:solidFill>
              <a:effectLst/>
              <a:uLnTx/>
              <a:uFillTx/>
              <a:latin typeface="Montserrat" panose="00000500000000000000" pitchFamily="2" charset="0"/>
              <a:cs typeface="Segoe UI Light" panose="020B0502040204020203" pitchFamily="34" charset="0"/>
            </a:endParaRPr>
          </a:p>
        </p:txBody>
      </p:sp>
      <p:sp>
        <p:nvSpPr>
          <p:cNvPr id="8" name="Marcador de contenido 2">
            <a:extLst>
              <a:ext uri="{FF2B5EF4-FFF2-40B4-BE49-F238E27FC236}">
                <a16:creationId xmlns:a16="http://schemas.microsoft.com/office/drawing/2014/main" id="{6C4B06D2-ECBB-9037-D938-9CC16032BC8E}"/>
              </a:ext>
            </a:extLst>
          </p:cNvPr>
          <p:cNvSpPr txBox="1">
            <a:spLocks/>
          </p:cNvSpPr>
          <p:nvPr/>
        </p:nvSpPr>
        <p:spPr>
          <a:xfrm>
            <a:off x="7775377" y="3034748"/>
            <a:ext cx="4204581" cy="1789043"/>
          </a:xfrm>
          <a:prstGeom prst="rect">
            <a:avLst/>
          </a:prstGeom>
        </p:spPr>
        <p:txBody>
          <a:bodyPr vert="horz" lIns="0" tIns="0" rIns="0" bIns="0" rtlCol="0">
            <a:noAutofit/>
          </a:bodyPr>
          <a:lstStyle>
            <a:lvl1pPr marL="180000" indent="-180000" algn="l" defTabSz="914400" rtl="0" eaLnBrk="1" latinLnBrk="0" hangingPunct="1">
              <a:lnSpc>
                <a:spcPct val="90000"/>
              </a:lnSpc>
              <a:spcBef>
                <a:spcPts val="1000"/>
              </a:spcBef>
              <a:buFont typeface="Arial" panose="020B0604020202020204" pitchFamily="34" charset="0"/>
              <a:buChar char="•"/>
              <a:defRPr sz="1400" kern="1200">
                <a:solidFill>
                  <a:schemeClr val="accent5"/>
                </a:solidFill>
                <a:latin typeface="+mn-lt"/>
                <a:ea typeface="+mn-ea"/>
                <a:cs typeface="+mn-cs"/>
              </a:defRPr>
            </a:lvl1pPr>
            <a:lvl2pPr marL="360000" indent="-180000" algn="l" defTabSz="914400" rtl="0" eaLnBrk="1" latinLnBrk="0" hangingPunct="1">
              <a:lnSpc>
                <a:spcPct val="90000"/>
              </a:lnSpc>
              <a:spcBef>
                <a:spcPts val="500"/>
              </a:spcBef>
              <a:buFont typeface="Arial" panose="020B0604020202020204" pitchFamily="34" charset="0"/>
              <a:buChar char="•"/>
              <a:defRPr sz="1400" kern="1200">
                <a:solidFill>
                  <a:schemeClr val="accent5"/>
                </a:solidFill>
                <a:latin typeface="+mn-lt"/>
                <a:ea typeface="+mn-ea"/>
                <a:cs typeface="+mn-cs"/>
              </a:defRPr>
            </a:lvl2pPr>
            <a:lvl3pPr marL="540000" indent="-180000" algn="l" defTabSz="914400" rtl="0" eaLnBrk="1" latinLnBrk="0" hangingPunct="1">
              <a:lnSpc>
                <a:spcPct val="90000"/>
              </a:lnSpc>
              <a:spcBef>
                <a:spcPts val="500"/>
              </a:spcBef>
              <a:buFont typeface="Arial" panose="020B0604020202020204" pitchFamily="34" charset="0"/>
              <a:buChar char="•"/>
              <a:defRPr sz="1400" kern="1200">
                <a:solidFill>
                  <a:schemeClr val="accent5"/>
                </a:solidFill>
                <a:latin typeface="+mn-lt"/>
                <a:ea typeface="+mn-ea"/>
                <a:cs typeface="+mn-cs"/>
              </a:defRPr>
            </a:lvl3pPr>
            <a:lvl4pPr marL="720000" indent="-180000" algn="l" defTabSz="914400" rtl="0" eaLnBrk="1" latinLnBrk="0" hangingPunct="1">
              <a:lnSpc>
                <a:spcPct val="90000"/>
              </a:lnSpc>
              <a:spcBef>
                <a:spcPts val="500"/>
              </a:spcBef>
              <a:buFont typeface="Arial" panose="020B0604020202020204" pitchFamily="34" charset="0"/>
              <a:buChar char="•"/>
              <a:defRPr sz="1400" kern="1200">
                <a:solidFill>
                  <a:schemeClr val="accent5"/>
                </a:solidFill>
                <a:latin typeface="+mn-lt"/>
                <a:ea typeface="+mn-ea"/>
                <a:cs typeface="+mn-cs"/>
              </a:defRPr>
            </a:lvl4pPr>
            <a:lvl5pPr marL="900000" indent="-180000" algn="l" defTabSz="914400" rtl="0" eaLnBrk="1" latinLnBrk="0" hangingPunct="1">
              <a:lnSpc>
                <a:spcPct val="90000"/>
              </a:lnSpc>
              <a:spcBef>
                <a:spcPts val="500"/>
              </a:spcBef>
              <a:buFont typeface="Arial" panose="020B0604020202020204" pitchFamily="34" charset="0"/>
              <a:buChar char="•"/>
              <a:defRPr sz="1400" kern="1200">
                <a:solidFill>
                  <a:schemeClr val="accent5"/>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nSpc>
                <a:spcPct val="110000"/>
              </a:lnSpc>
              <a:buNone/>
              <a:defRPr/>
            </a:pPr>
            <a:r>
              <a:rPr lang="es-ES" sz="1800" dirty="0">
                <a:solidFill>
                  <a:schemeClr val="tx1"/>
                </a:solidFill>
                <a:latin typeface="Montserrat" panose="00000500000000000000" pitchFamily="2" charset="0"/>
                <a:cs typeface="Segoe UI Light" panose="020B0502040204020203" pitchFamily="34" charset="0"/>
              </a:rPr>
              <a:t>Esta investigación se justifica por la necesidad de métodos de detección de atípicos que sean robustos, eficientes y adaptables a diferentes datos; la propuesta de un método alternativo basado en muestreo estratificado promete reducir el esfuerzo computacional y mejorar la precisión.</a:t>
            </a:r>
            <a:endParaRPr kumimoji="0" lang="es-CO" sz="1800" b="0" i="0" u="none" strike="noStrike" kern="1200" cap="none" spc="0" normalizeH="0" baseline="0" noProof="0" dirty="0">
              <a:ln>
                <a:noFill/>
              </a:ln>
              <a:solidFill>
                <a:schemeClr val="tx1"/>
              </a:solidFill>
              <a:effectLst/>
              <a:uLnTx/>
              <a:uFillTx/>
              <a:latin typeface="Montserrat" panose="00000500000000000000" pitchFamily="2" charset="0"/>
              <a:cs typeface="Segoe UI Light" panose="020B0502040204020203" pitchFamily="34" charset="0"/>
            </a:endParaRPr>
          </a:p>
        </p:txBody>
      </p:sp>
      <p:cxnSp>
        <p:nvCxnSpPr>
          <p:cNvPr id="3" name="Straight Connector 2">
            <a:extLst>
              <a:ext uri="{FF2B5EF4-FFF2-40B4-BE49-F238E27FC236}">
                <a16:creationId xmlns:a16="http://schemas.microsoft.com/office/drawing/2014/main" id="{2740429B-7866-652A-3215-6B55FE5ED0E3}"/>
              </a:ext>
            </a:extLst>
          </p:cNvPr>
          <p:cNvCxnSpPr>
            <a:cxnSpLocks/>
          </p:cNvCxnSpPr>
          <p:nvPr/>
        </p:nvCxnSpPr>
        <p:spPr>
          <a:xfrm>
            <a:off x="7356734" y="-35560"/>
            <a:ext cx="0" cy="7259300"/>
          </a:xfrm>
          <a:prstGeom prst="line">
            <a:avLst/>
          </a:prstGeom>
          <a:ln w="31750">
            <a:solidFill>
              <a:srgbClr val="78D3FC"/>
            </a:solidFill>
          </a:ln>
        </p:spPr>
        <p:style>
          <a:lnRef idx="1">
            <a:schemeClr val="accent1"/>
          </a:lnRef>
          <a:fillRef idx="0">
            <a:schemeClr val="accent1"/>
          </a:fillRef>
          <a:effectRef idx="0">
            <a:schemeClr val="accent1"/>
          </a:effectRef>
          <a:fontRef idx="minor">
            <a:schemeClr val="tx1"/>
          </a:fontRef>
        </p:style>
      </p:cxnSp>
      <p:sp>
        <p:nvSpPr>
          <p:cNvPr id="12" name="Gráfico 13">
            <a:extLst>
              <a:ext uri="{FF2B5EF4-FFF2-40B4-BE49-F238E27FC236}">
                <a16:creationId xmlns:a16="http://schemas.microsoft.com/office/drawing/2014/main" id="{3853055D-93FC-DA11-783A-7F281FAB827F}"/>
              </a:ext>
            </a:extLst>
          </p:cNvPr>
          <p:cNvSpPr>
            <a:spLocks noChangeAspect="1"/>
          </p:cNvSpPr>
          <p:nvPr/>
        </p:nvSpPr>
        <p:spPr>
          <a:xfrm>
            <a:off x="7280764" y="1252333"/>
            <a:ext cx="180000" cy="180000"/>
          </a:xfrm>
          <a:custGeom>
            <a:avLst/>
            <a:gdLst>
              <a:gd name="connsiteX0" fmla="*/ 763510 w 763510"/>
              <a:gd name="connsiteY0" fmla="*/ 381755 h 763510"/>
              <a:gd name="connsiteX1" fmla="*/ 381755 w 763510"/>
              <a:gd name="connsiteY1" fmla="*/ 763510 h 763510"/>
              <a:gd name="connsiteX2" fmla="*/ 0 w 763510"/>
              <a:gd name="connsiteY2" fmla="*/ 381755 h 763510"/>
              <a:gd name="connsiteX3" fmla="*/ 381755 w 763510"/>
              <a:gd name="connsiteY3" fmla="*/ 0 h 763510"/>
              <a:gd name="connsiteX4" fmla="*/ 763510 w 763510"/>
              <a:gd name="connsiteY4" fmla="*/ 381755 h 7635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3510" h="763510">
                <a:moveTo>
                  <a:pt x="763510" y="381755"/>
                </a:moveTo>
                <a:cubicBezTo>
                  <a:pt x="763510" y="592593"/>
                  <a:pt x="592593" y="763510"/>
                  <a:pt x="381755" y="763510"/>
                </a:cubicBezTo>
                <a:cubicBezTo>
                  <a:pt x="170918" y="763510"/>
                  <a:pt x="0" y="592593"/>
                  <a:pt x="0" y="381755"/>
                </a:cubicBezTo>
                <a:cubicBezTo>
                  <a:pt x="0" y="170918"/>
                  <a:pt x="170918" y="0"/>
                  <a:pt x="381755" y="0"/>
                </a:cubicBezTo>
                <a:cubicBezTo>
                  <a:pt x="592593" y="0"/>
                  <a:pt x="763510" y="170918"/>
                  <a:pt x="763510" y="381755"/>
                </a:cubicBezTo>
                <a:close/>
              </a:path>
            </a:pathLst>
          </a:custGeom>
          <a:solidFill>
            <a:schemeClr val="accent5"/>
          </a:solidFill>
          <a:ln w="38100" cap="flat">
            <a:solidFill>
              <a:srgbClr val="F0E7E1"/>
            </a:solidFill>
            <a:prstDash val="solid"/>
            <a:miter/>
          </a:ln>
          <a:effectLst>
            <a:outerShdw blurRad="63500" sx="102000" sy="102000" algn="ctr" rotWithShape="0">
              <a:schemeClr val="accent5">
                <a:alpha val="16000"/>
              </a:scheme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2400" b="1" i="0" u="none" strike="noStrike" kern="1200" cap="none" spc="0" normalizeH="0" baseline="0" noProof="0" dirty="0">
              <a:ln>
                <a:noFill/>
              </a:ln>
              <a:solidFill>
                <a:srgbClr val="00AABD"/>
              </a:solidFill>
              <a:effectLst/>
              <a:uLnTx/>
              <a:uFillTx/>
              <a:latin typeface="Montserrat" panose="00000500000000000000" pitchFamily="2" charset="0"/>
            </a:endParaRPr>
          </a:p>
        </p:txBody>
      </p:sp>
      <p:sp>
        <p:nvSpPr>
          <p:cNvPr id="20" name="Gráfico 13">
            <a:extLst>
              <a:ext uri="{FF2B5EF4-FFF2-40B4-BE49-F238E27FC236}">
                <a16:creationId xmlns:a16="http://schemas.microsoft.com/office/drawing/2014/main" id="{7FB15105-5653-68A0-0430-C94D1AE28681}"/>
              </a:ext>
            </a:extLst>
          </p:cNvPr>
          <p:cNvSpPr>
            <a:spLocks noChangeAspect="1"/>
          </p:cNvSpPr>
          <p:nvPr/>
        </p:nvSpPr>
        <p:spPr>
          <a:xfrm>
            <a:off x="7280764" y="2486441"/>
            <a:ext cx="180000" cy="180000"/>
          </a:xfrm>
          <a:custGeom>
            <a:avLst/>
            <a:gdLst>
              <a:gd name="connsiteX0" fmla="*/ 763510 w 763510"/>
              <a:gd name="connsiteY0" fmla="*/ 381755 h 763510"/>
              <a:gd name="connsiteX1" fmla="*/ 381755 w 763510"/>
              <a:gd name="connsiteY1" fmla="*/ 763510 h 763510"/>
              <a:gd name="connsiteX2" fmla="*/ 0 w 763510"/>
              <a:gd name="connsiteY2" fmla="*/ 381755 h 763510"/>
              <a:gd name="connsiteX3" fmla="*/ 381755 w 763510"/>
              <a:gd name="connsiteY3" fmla="*/ 0 h 763510"/>
              <a:gd name="connsiteX4" fmla="*/ 763510 w 763510"/>
              <a:gd name="connsiteY4" fmla="*/ 381755 h 7635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3510" h="763510">
                <a:moveTo>
                  <a:pt x="763510" y="381755"/>
                </a:moveTo>
                <a:cubicBezTo>
                  <a:pt x="763510" y="592593"/>
                  <a:pt x="592593" y="763510"/>
                  <a:pt x="381755" y="763510"/>
                </a:cubicBezTo>
                <a:cubicBezTo>
                  <a:pt x="170918" y="763510"/>
                  <a:pt x="0" y="592593"/>
                  <a:pt x="0" y="381755"/>
                </a:cubicBezTo>
                <a:cubicBezTo>
                  <a:pt x="0" y="170918"/>
                  <a:pt x="170918" y="0"/>
                  <a:pt x="381755" y="0"/>
                </a:cubicBezTo>
                <a:cubicBezTo>
                  <a:pt x="592593" y="0"/>
                  <a:pt x="763510" y="170918"/>
                  <a:pt x="763510" y="381755"/>
                </a:cubicBezTo>
                <a:close/>
              </a:path>
            </a:pathLst>
          </a:custGeom>
          <a:solidFill>
            <a:schemeClr val="bg1"/>
          </a:solidFill>
          <a:ln w="38100" cap="flat">
            <a:solidFill>
              <a:srgbClr val="78D3FC"/>
            </a:solidFill>
            <a:prstDash val="solid"/>
            <a:miter/>
          </a:ln>
          <a:effectLst>
            <a:outerShdw blurRad="63500" sx="102000" sy="102000" algn="ctr" rotWithShape="0">
              <a:schemeClr val="accent5">
                <a:alpha val="16000"/>
              </a:scheme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2400" b="1" i="0" u="none" strike="noStrike" kern="1200" cap="none" spc="0" normalizeH="0" baseline="0" noProof="0" dirty="0">
              <a:ln>
                <a:noFill/>
              </a:ln>
              <a:solidFill>
                <a:srgbClr val="00AABD"/>
              </a:solidFill>
              <a:effectLst/>
              <a:uLnTx/>
              <a:uFillTx/>
              <a:latin typeface="Montserrat" panose="00000500000000000000" pitchFamily="2" charset="0"/>
            </a:endParaRPr>
          </a:p>
        </p:txBody>
      </p:sp>
      <p:sp>
        <p:nvSpPr>
          <p:cNvPr id="21" name="Rounded Rectangle 20">
            <a:extLst>
              <a:ext uri="{FF2B5EF4-FFF2-40B4-BE49-F238E27FC236}">
                <a16:creationId xmlns:a16="http://schemas.microsoft.com/office/drawing/2014/main" id="{D717401C-EC54-83E6-7ECF-2508B5998F5C}"/>
              </a:ext>
            </a:extLst>
          </p:cNvPr>
          <p:cNvSpPr/>
          <p:nvPr/>
        </p:nvSpPr>
        <p:spPr>
          <a:xfrm>
            <a:off x="7042120" y="1039643"/>
            <a:ext cx="629228" cy="629467"/>
          </a:xfrm>
          <a:prstGeom prst="roundRect">
            <a:avLst>
              <a:gd name="adj" fmla="val 50000"/>
            </a:avLst>
          </a:prstGeom>
          <a:solidFill>
            <a:schemeClr val="bg1"/>
          </a:solidFill>
          <a:ln w="25400">
            <a:solidFill>
              <a:srgbClr val="78D3FC"/>
            </a:solidFill>
          </a:ln>
          <a:effectLst>
            <a:outerShdw blurRad="503684" dist="38100" dir="5400000" sx="101000" sy="101000" algn="t" rotWithShape="0">
              <a:schemeClr val="accent5">
                <a:lumMod val="50000"/>
                <a:alpha val="24407"/>
              </a:schemeClr>
            </a:outerShdw>
          </a:effectLst>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ontserrat" panose="00000500000000000000" pitchFamily="2" charset="0"/>
            </a:endParaRPr>
          </a:p>
        </p:txBody>
      </p:sp>
      <p:sp>
        <p:nvSpPr>
          <p:cNvPr id="23" name="Gráfico 13">
            <a:extLst>
              <a:ext uri="{FF2B5EF4-FFF2-40B4-BE49-F238E27FC236}">
                <a16:creationId xmlns:a16="http://schemas.microsoft.com/office/drawing/2014/main" id="{7CC27DEC-FF46-1AFC-4FCD-4E43A8C81779}"/>
              </a:ext>
            </a:extLst>
          </p:cNvPr>
          <p:cNvSpPr>
            <a:spLocks noChangeAspect="1"/>
          </p:cNvSpPr>
          <p:nvPr/>
        </p:nvSpPr>
        <p:spPr>
          <a:xfrm>
            <a:off x="7257904" y="3713836"/>
            <a:ext cx="180000" cy="180000"/>
          </a:xfrm>
          <a:custGeom>
            <a:avLst/>
            <a:gdLst>
              <a:gd name="connsiteX0" fmla="*/ 763510 w 763510"/>
              <a:gd name="connsiteY0" fmla="*/ 381755 h 763510"/>
              <a:gd name="connsiteX1" fmla="*/ 381755 w 763510"/>
              <a:gd name="connsiteY1" fmla="*/ 763510 h 763510"/>
              <a:gd name="connsiteX2" fmla="*/ 0 w 763510"/>
              <a:gd name="connsiteY2" fmla="*/ 381755 h 763510"/>
              <a:gd name="connsiteX3" fmla="*/ 381755 w 763510"/>
              <a:gd name="connsiteY3" fmla="*/ 0 h 763510"/>
              <a:gd name="connsiteX4" fmla="*/ 763510 w 763510"/>
              <a:gd name="connsiteY4" fmla="*/ 381755 h 7635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3510" h="763510">
                <a:moveTo>
                  <a:pt x="763510" y="381755"/>
                </a:moveTo>
                <a:cubicBezTo>
                  <a:pt x="763510" y="592593"/>
                  <a:pt x="592593" y="763510"/>
                  <a:pt x="381755" y="763510"/>
                </a:cubicBezTo>
                <a:cubicBezTo>
                  <a:pt x="170918" y="763510"/>
                  <a:pt x="0" y="592593"/>
                  <a:pt x="0" y="381755"/>
                </a:cubicBezTo>
                <a:cubicBezTo>
                  <a:pt x="0" y="170918"/>
                  <a:pt x="170918" y="0"/>
                  <a:pt x="381755" y="0"/>
                </a:cubicBezTo>
                <a:cubicBezTo>
                  <a:pt x="592593" y="0"/>
                  <a:pt x="763510" y="170918"/>
                  <a:pt x="763510" y="381755"/>
                </a:cubicBezTo>
                <a:close/>
              </a:path>
            </a:pathLst>
          </a:custGeom>
          <a:solidFill>
            <a:schemeClr val="bg1"/>
          </a:solidFill>
          <a:ln w="38100" cap="flat">
            <a:solidFill>
              <a:srgbClr val="78D3FC"/>
            </a:solidFill>
            <a:prstDash val="solid"/>
            <a:miter/>
          </a:ln>
          <a:effectLst>
            <a:outerShdw blurRad="63500" sx="102000" sy="102000" algn="ctr" rotWithShape="0">
              <a:schemeClr val="accent5">
                <a:alpha val="16000"/>
              </a:scheme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2400" b="1" i="0" u="none" strike="noStrike" kern="1200" cap="none" spc="0" normalizeH="0" baseline="0" noProof="0" dirty="0">
              <a:ln>
                <a:noFill/>
              </a:ln>
              <a:solidFill>
                <a:srgbClr val="00AABD"/>
              </a:solidFill>
              <a:effectLst/>
              <a:uLnTx/>
              <a:uFillTx/>
              <a:latin typeface="Montserrat" panose="00000500000000000000" pitchFamily="2" charset="0"/>
            </a:endParaRPr>
          </a:p>
        </p:txBody>
      </p:sp>
      <p:pic>
        <p:nvPicPr>
          <p:cNvPr id="13" name="Graphic 12">
            <a:extLst>
              <a:ext uri="{FF2B5EF4-FFF2-40B4-BE49-F238E27FC236}">
                <a16:creationId xmlns:a16="http://schemas.microsoft.com/office/drawing/2014/main" id="{F299A5AF-424B-F1DB-C75C-B509E5D9C640}"/>
              </a:ext>
            </a:extLst>
          </p:cNvPr>
          <p:cNvPicPr>
            <a:picLocks noChangeAspect="1"/>
          </p:cNvPicPr>
          <p:nvPr/>
        </p:nvPicPr>
        <p:blipFill>
          <a:blip r:embed="rId3" cstate="print">
            <a:duotone>
              <a:prstClr val="black"/>
              <a:schemeClr val="accent5">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184800" y="1142134"/>
            <a:ext cx="343869" cy="343869"/>
          </a:xfrm>
          <a:prstGeom prst="rect">
            <a:avLst/>
          </a:prstGeom>
        </p:spPr>
      </p:pic>
      <p:sp>
        <p:nvSpPr>
          <p:cNvPr id="16" name="Gráfico 13">
            <a:extLst>
              <a:ext uri="{FF2B5EF4-FFF2-40B4-BE49-F238E27FC236}">
                <a16:creationId xmlns:a16="http://schemas.microsoft.com/office/drawing/2014/main" id="{DE98B328-8639-4CDD-B387-45B4B3892BC0}"/>
              </a:ext>
            </a:extLst>
          </p:cNvPr>
          <p:cNvSpPr>
            <a:spLocks noChangeAspect="1"/>
          </p:cNvSpPr>
          <p:nvPr/>
        </p:nvSpPr>
        <p:spPr>
          <a:xfrm>
            <a:off x="7280764" y="4986683"/>
            <a:ext cx="180000" cy="180000"/>
          </a:xfrm>
          <a:custGeom>
            <a:avLst/>
            <a:gdLst>
              <a:gd name="connsiteX0" fmla="*/ 763510 w 763510"/>
              <a:gd name="connsiteY0" fmla="*/ 381755 h 763510"/>
              <a:gd name="connsiteX1" fmla="*/ 381755 w 763510"/>
              <a:gd name="connsiteY1" fmla="*/ 763510 h 763510"/>
              <a:gd name="connsiteX2" fmla="*/ 0 w 763510"/>
              <a:gd name="connsiteY2" fmla="*/ 381755 h 763510"/>
              <a:gd name="connsiteX3" fmla="*/ 381755 w 763510"/>
              <a:gd name="connsiteY3" fmla="*/ 0 h 763510"/>
              <a:gd name="connsiteX4" fmla="*/ 763510 w 763510"/>
              <a:gd name="connsiteY4" fmla="*/ 381755 h 7635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3510" h="763510">
                <a:moveTo>
                  <a:pt x="763510" y="381755"/>
                </a:moveTo>
                <a:cubicBezTo>
                  <a:pt x="763510" y="592593"/>
                  <a:pt x="592593" y="763510"/>
                  <a:pt x="381755" y="763510"/>
                </a:cubicBezTo>
                <a:cubicBezTo>
                  <a:pt x="170918" y="763510"/>
                  <a:pt x="0" y="592593"/>
                  <a:pt x="0" y="381755"/>
                </a:cubicBezTo>
                <a:cubicBezTo>
                  <a:pt x="0" y="170918"/>
                  <a:pt x="170918" y="0"/>
                  <a:pt x="381755" y="0"/>
                </a:cubicBezTo>
                <a:cubicBezTo>
                  <a:pt x="592593" y="0"/>
                  <a:pt x="763510" y="170918"/>
                  <a:pt x="763510" y="381755"/>
                </a:cubicBezTo>
                <a:close/>
              </a:path>
            </a:pathLst>
          </a:custGeom>
          <a:solidFill>
            <a:schemeClr val="bg1"/>
          </a:solidFill>
          <a:ln w="38100" cap="flat">
            <a:solidFill>
              <a:srgbClr val="78D3FC"/>
            </a:solidFill>
            <a:prstDash val="solid"/>
            <a:miter/>
          </a:ln>
          <a:effectLst>
            <a:outerShdw blurRad="63500" sx="102000" sy="102000" algn="ctr" rotWithShape="0">
              <a:schemeClr val="accent5">
                <a:alpha val="16000"/>
              </a:scheme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2400" b="1" i="0" u="none" strike="noStrike" kern="1200" cap="none" spc="0" normalizeH="0" baseline="0" noProof="0" dirty="0">
              <a:ln>
                <a:noFill/>
              </a:ln>
              <a:solidFill>
                <a:srgbClr val="00AABD"/>
              </a:solidFill>
              <a:effectLst/>
              <a:uLnTx/>
              <a:uFillTx/>
              <a:latin typeface="Montserrat" panose="00000500000000000000" pitchFamily="2" charset="0"/>
            </a:endParaRPr>
          </a:p>
        </p:txBody>
      </p:sp>
      <p:sp>
        <p:nvSpPr>
          <p:cNvPr id="17" name="CuadroTexto 20">
            <a:extLst>
              <a:ext uri="{FF2B5EF4-FFF2-40B4-BE49-F238E27FC236}">
                <a16:creationId xmlns:a16="http://schemas.microsoft.com/office/drawing/2014/main" id="{8EE849D1-0294-B5BB-71D6-48C7A82685D3}"/>
              </a:ext>
            </a:extLst>
          </p:cNvPr>
          <p:cNvSpPr txBox="1"/>
          <p:nvPr/>
        </p:nvSpPr>
        <p:spPr>
          <a:xfrm>
            <a:off x="703871" y="649691"/>
            <a:ext cx="5219849" cy="1095813"/>
          </a:xfrm>
          <a:prstGeom prst="rect">
            <a:avLst/>
          </a:prstGeom>
          <a:noFill/>
        </p:spPr>
        <p:txBody>
          <a:bodyPr wrap="square" lIns="0" tIns="0" rIns="0" bIns="0">
            <a:spAutoFit/>
          </a:bodyPr>
          <a:lstStyle/>
          <a:p>
            <a:pPr lvl="0">
              <a:lnSpc>
                <a:spcPts val="4400"/>
              </a:lnSpc>
              <a:defRPr/>
            </a:pPr>
            <a:r>
              <a:rPr lang="es-ES" sz="3200" b="1" dirty="0">
                <a:solidFill>
                  <a:srgbClr val="313EC3"/>
                </a:solidFill>
                <a:latin typeface="Montserrat" panose="00000500000000000000" pitchFamily="2" charset="0"/>
                <a:cs typeface="Segoe UI" panose="020B0502040204020203" pitchFamily="34" charset="0"/>
              </a:rPr>
              <a:t>2. Planteamiento del Problema y Justificación</a:t>
            </a:r>
          </a:p>
        </p:txBody>
      </p:sp>
      <p:sp>
        <p:nvSpPr>
          <p:cNvPr id="14" name="Marcador de contenido 2">
            <a:extLst>
              <a:ext uri="{FF2B5EF4-FFF2-40B4-BE49-F238E27FC236}">
                <a16:creationId xmlns:a16="http://schemas.microsoft.com/office/drawing/2014/main" id="{E9C8B3EC-A047-4645-BCB1-8476FD9DDC1A}"/>
              </a:ext>
            </a:extLst>
          </p:cNvPr>
          <p:cNvSpPr txBox="1">
            <a:spLocks/>
          </p:cNvSpPr>
          <p:nvPr/>
        </p:nvSpPr>
        <p:spPr>
          <a:xfrm>
            <a:off x="2279385" y="4641392"/>
            <a:ext cx="4829445" cy="1566917"/>
          </a:xfrm>
          <a:prstGeom prst="rect">
            <a:avLst/>
          </a:prstGeom>
        </p:spPr>
        <p:txBody>
          <a:bodyPr vert="horz" lIns="0" tIns="0" rIns="0" bIns="0" rtlCol="0">
            <a:noAutofit/>
          </a:bodyPr>
          <a:lstStyle>
            <a:lvl1pPr marL="180000" indent="-180000" algn="l" defTabSz="914400" rtl="0" eaLnBrk="1" latinLnBrk="0" hangingPunct="1">
              <a:lnSpc>
                <a:spcPct val="90000"/>
              </a:lnSpc>
              <a:spcBef>
                <a:spcPts val="1000"/>
              </a:spcBef>
              <a:buFont typeface="Arial" panose="020B0604020202020204" pitchFamily="34" charset="0"/>
              <a:buChar char="•"/>
              <a:defRPr sz="1400" kern="1200">
                <a:solidFill>
                  <a:schemeClr val="accent5"/>
                </a:solidFill>
                <a:latin typeface="+mn-lt"/>
                <a:ea typeface="+mn-ea"/>
                <a:cs typeface="+mn-cs"/>
              </a:defRPr>
            </a:lvl1pPr>
            <a:lvl2pPr marL="360000" indent="-180000" algn="l" defTabSz="914400" rtl="0" eaLnBrk="1" latinLnBrk="0" hangingPunct="1">
              <a:lnSpc>
                <a:spcPct val="90000"/>
              </a:lnSpc>
              <a:spcBef>
                <a:spcPts val="500"/>
              </a:spcBef>
              <a:buFont typeface="Arial" panose="020B0604020202020204" pitchFamily="34" charset="0"/>
              <a:buChar char="•"/>
              <a:defRPr sz="1400" kern="1200">
                <a:solidFill>
                  <a:schemeClr val="accent5"/>
                </a:solidFill>
                <a:latin typeface="+mn-lt"/>
                <a:ea typeface="+mn-ea"/>
                <a:cs typeface="+mn-cs"/>
              </a:defRPr>
            </a:lvl2pPr>
            <a:lvl3pPr marL="540000" indent="-180000" algn="l" defTabSz="914400" rtl="0" eaLnBrk="1" latinLnBrk="0" hangingPunct="1">
              <a:lnSpc>
                <a:spcPct val="90000"/>
              </a:lnSpc>
              <a:spcBef>
                <a:spcPts val="500"/>
              </a:spcBef>
              <a:buFont typeface="Arial" panose="020B0604020202020204" pitchFamily="34" charset="0"/>
              <a:buChar char="•"/>
              <a:defRPr sz="1400" kern="1200">
                <a:solidFill>
                  <a:schemeClr val="accent5"/>
                </a:solidFill>
                <a:latin typeface="+mn-lt"/>
                <a:ea typeface="+mn-ea"/>
                <a:cs typeface="+mn-cs"/>
              </a:defRPr>
            </a:lvl3pPr>
            <a:lvl4pPr marL="720000" indent="-180000" algn="l" defTabSz="914400" rtl="0" eaLnBrk="1" latinLnBrk="0" hangingPunct="1">
              <a:lnSpc>
                <a:spcPct val="90000"/>
              </a:lnSpc>
              <a:spcBef>
                <a:spcPts val="500"/>
              </a:spcBef>
              <a:buFont typeface="Arial" panose="020B0604020202020204" pitchFamily="34" charset="0"/>
              <a:buChar char="•"/>
              <a:defRPr sz="1400" kern="1200">
                <a:solidFill>
                  <a:schemeClr val="accent5"/>
                </a:solidFill>
                <a:latin typeface="+mn-lt"/>
                <a:ea typeface="+mn-ea"/>
                <a:cs typeface="+mn-cs"/>
              </a:defRPr>
            </a:lvl4pPr>
            <a:lvl5pPr marL="900000" indent="-180000" algn="l" defTabSz="914400" rtl="0" eaLnBrk="1" latinLnBrk="0" hangingPunct="1">
              <a:lnSpc>
                <a:spcPct val="90000"/>
              </a:lnSpc>
              <a:spcBef>
                <a:spcPts val="500"/>
              </a:spcBef>
              <a:buFont typeface="Arial" panose="020B0604020202020204" pitchFamily="34" charset="0"/>
              <a:buChar char="•"/>
              <a:defRPr sz="1400" kern="1200">
                <a:solidFill>
                  <a:schemeClr val="accent5"/>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r">
              <a:lnSpc>
                <a:spcPct val="110000"/>
              </a:lnSpc>
              <a:buNone/>
              <a:defRPr/>
            </a:pPr>
            <a:r>
              <a:rPr lang="es-ES" sz="1800" dirty="0">
                <a:solidFill>
                  <a:schemeClr val="tx1"/>
                </a:solidFill>
                <a:latin typeface="Montserrat" panose="00000500000000000000" pitchFamily="2" charset="0"/>
                <a:cs typeface="Segoe UI Light" panose="020B0502040204020203" pitchFamily="34" charset="0"/>
              </a:rPr>
              <a:t>La relevancia de esta investigación abarca diversas disciplinas, mejorando la capacidad para detectar valores atípicos y, en consecuencia, la integridad de los datos y validez de los análisis, impactando sectores como la salud, finanzas y manufactura.</a:t>
            </a:r>
            <a:endParaRPr kumimoji="0" lang="es-CO" sz="1800" b="0" i="0" u="none" strike="noStrike" kern="1200" cap="none" spc="0" normalizeH="0" baseline="0" noProof="0" dirty="0">
              <a:ln>
                <a:noFill/>
              </a:ln>
              <a:solidFill>
                <a:schemeClr val="tx1"/>
              </a:solidFill>
              <a:effectLst/>
              <a:uLnTx/>
              <a:uFillTx/>
              <a:latin typeface="Montserrat" panose="00000500000000000000" pitchFamily="2" charset="0"/>
              <a:cs typeface="Segoe UI Light" panose="020B0502040204020203" pitchFamily="34" charset="0"/>
            </a:endParaRPr>
          </a:p>
        </p:txBody>
      </p:sp>
      <p:pic>
        <p:nvPicPr>
          <p:cNvPr id="2" name="Imagen 1">
            <a:extLst>
              <a:ext uri="{FF2B5EF4-FFF2-40B4-BE49-F238E27FC236}">
                <a16:creationId xmlns:a16="http://schemas.microsoft.com/office/drawing/2014/main" id="{B4641C6B-072C-4FEC-AD57-EA71E05AAD9C}"/>
              </a:ext>
            </a:extLst>
          </p:cNvPr>
          <p:cNvPicPr>
            <a:picLocks noChangeAspect="1"/>
          </p:cNvPicPr>
          <p:nvPr/>
        </p:nvPicPr>
        <p:blipFill>
          <a:blip r:embed="rId5"/>
          <a:stretch>
            <a:fillRect/>
          </a:stretch>
        </p:blipFill>
        <p:spPr>
          <a:xfrm>
            <a:off x="8167194" y="90904"/>
            <a:ext cx="3320935" cy="2987559"/>
          </a:xfrm>
          <a:prstGeom prst="rect">
            <a:avLst/>
          </a:prstGeom>
        </p:spPr>
      </p:pic>
    </p:spTree>
    <p:extLst>
      <p:ext uri="{BB962C8B-B14F-4D97-AF65-F5344CB8AC3E}">
        <p14:creationId xmlns:p14="http://schemas.microsoft.com/office/powerpoint/2010/main" val="823466379"/>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uadroTexto 7">
            <a:extLst>
              <a:ext uri="{FF2B5EF4-FFF2-40B4-BE49-F238E27FC236}">
                <a16:creationId xmlns:a16="http://schemas.microsoft.com/office/drawing/2014/main" id="{FE732EA8-40C0-4157-B0FD-F1E7F703F7C2}"/>
              </a:ext>
            </a:extLst>
          </p:cNvPr>
          <p:cNvSpPr txBox="1"/>
          <p:nvPr/>
        </p:nvSpPr>
        <p:spPr>
          <a:xfrm>
            <a:off x="4149399" y="445383"/>
            <a:ext cx="5028007" cy="584775"/>
          </a:xfrm>
          <a:prstGeom prst="rect">
            <a:avLst/>
          </a:prstGeom>
          <a:noFill/>
        </p:spPr>
        <p:txBody>
          <a:bodyPr wrap="square">
            <a:spAutoFit/>
          </a:bodyPr>
          <a:lstStyle/>
          <a:p>
            <a:pPr lvl="0">
              <a:defRPr/>
            </a:pPr>
            <a:r>
              <a:rPr lang="es-MX" sz="3200" b="1" dirty="0">
                <a:solidFill>
                  <a:srgbClr val="313EC3"/>
                </a:solidFill>
                <a:latin typeface="Montserrat" panose="00000500000000000000" pitchFamily="2" charset="0"/>
              </a:rPr>
              <a:t>3. Objetivos del Proyecto</a:t>
            </a:r>
            <a:endParaRPr kumimoji="0" lang="es-CO" sz="3200" b="1" i="0" u="none" strike="noStrike" kern="1200" cap="none" spc="0" normalizeH="0" baseline="0" noProof="0" dirty="0">
              <a:ln>
                <a:noFill/>
              </a:ln>
              <a:solidFill>
                <a:srgbClr val="313EC3"/>
              </a:solidFill>
              <a:effectLst/>
              <a:uLnTx/>
              <a:uFillTx/>
              <a:latin typeface="Montserrat" panose="00000500000000000000" pitchFamily="2" charset="0"/>
            </a:endParaRPr>
          </a:p>
        </p:txBody>
      </p:sp>
      <p:pic>
        <p:nvPicPr>
          <p:cNvPr id="2" name="Imagen 1">
            <a:extLst>
              <a:ext uri="{FF2B5EF4-FFF2-40B4-BE49-F238E27FC236}">
                <a16:creationId xmlns:a16="http://schemas.microsoft.com/office/drawing/2014/main" id="{CA0FDC5A-D320-49F4-A087-E8AA623833FC}"/>
              </a:ext>
            </a:extLst>
          </p:cNvPr>
          <p:cNvPicPr>
            <a:picLocks noChangeAspect="1"/>
          </p:cNvPicPr>
          <p:nvPr/>
        </p:nvPicPr>
        <p:blipFill>
          <a:blip r:embed="rId2"/>
          <a:stretch>
            <a:fillRect/>
          </a:stretch>
        </p:blipFill>
        <p:spPr>
          <a:xfrm>
            <a:off x="0" y="3429000"/>
            <a:ext cx="3909391" cy="3429000"/>
          </a:xfrm>
          <a:prstGeom prst="rect">
            <a:avLst/>
          </a:prstGeom>
        </p:spPr>
      </p:pic>
      <p:pic>
        <p:nvPicPr>
          <p:cNvPr id="2050" name="Picture 2" descr="Objetivos de la Investigación">
            <a:extLst>
              <a:ext uri="{FF2B5EF4-FFF2-40B4-BE49-F238E27FC236}">
                <a16:creationId xmlns:a16="http://schemas.microsoft.com/office/drawing/2014/main" id="{7B3DC8D1-AEE7-4A44-8EB9-44E200C7C9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
            <a:ext cx="3909391" cy="3429001"/>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9">
            <a:extLst>
              <a:ext uri="{FF2B5EF4-FFF2-40B4-BE49-F238E27FC236}">
                <a16:creationId xmlns:a16="http://schemas.microsoft.com/office/drawing/2014/main" id="{DF00C108-F906-4A68-AFF9-978C266E7460}"/>
              </a:ext>
            </a:extLst>
          </p:cNvPr>
          <p:cNvSpPr txBox="1"/>
          <p:nvPr/>
        </p:nvSpPr>
        <p:spPr>
          <a:xfrm>
            <a:off x="4816082" y="1398837"/>
            <a:ext cx="6516146" cy="1661993"/>
          </a:xfrm>
          <a:prstGeom prst="rect">
            <a:avLst/>
          </a:prstGeom>
          <a:noFill/>
        </p:spPr>
        <p:txBody>
          <a:bodyPr wrap="square" rtlCol="0">
            <a:spAutoFit/>
          </a:bodyPr>
          <a:lstStyle/>
          <a:p>
            <a:r>
              <a:rPr lang="es-CO" sz="2400" b="1" dirty="0">
                <a:solidFill>
                  <a:srgbClr val="00599D"/>
                </a:solidFill>
                <a:latin typeface="Montserrat" panose="00000500000000000000" pitchFamily="2" charset="0"/>
                <a:ea typeface="Source Sans Pro" panose="020B0503030403020204" pitchFamily="34" charset="0"/>
              </a:rPr>
              <a:t>Objetivo General</a:t>
            </a:r>
          </a:p>
          <a:p>
            <a:endParaRPr lang="es-CO" sz="2400" b="1" dirty="0">
              <a:solidFill>
                <a:srgbClr val="00599D"/>
              </a:solidFill>
              <a:latin typeface="Montserrat" panose="00000500000000000000" pitchFamily="2" charset="0"/>
              <a:ea typeface="Source Sans Pro" panose="020B0503030403020204" pitchFamily="34" charset="0"/>
            </a:endParaRPr>
          </a:p>
          <a:p>
            <a:pPr algn="just"/>
            <a:r>
              <a:rPr lang="es-ES" b="1" dirty="0">
                <a:solidFill>
                  <a:srgbClr val="2C2C2C"/>
                </a:solidFill>
                <a:latin typeface="Montserrat" panose="00000500000000000000" pitchFamily="2" charset="0"/>
                <a:ea typeface="Source Sans Pro" panose="020B0503030403020204" pitchFamily="34" charset="0"/>
              </a:rPr>
              <a:t>• Diseñar una metodología de generación de vectores aleatorios-específicos en métodos de proyecciones por atipicidad de tipo asimétrico, para detección de atípicos multivariantes.</a:t>
            </a:r>
            <a:endParaRPr lang="es-CO" b="1" dirty="0">
              <a:solidFill>
                <a:srgbClr val="2C2C2C"/>
              </a:solidFill>
              <a:latin typeface="Montserrat" panose="00000500000000000000" pitchFamily="2" charset="0"/>
              <a:ea typeface="Source Sans Pro" panose="020B0503030403020204" pitchFamily="34" charset="0"/>
            </a:endParaRPr>
          </a:p>
        </p:txBody>
      </p:sp>
      <p:grpSp>
        <p:nvGrpSpPr>
          <p:cNvPr id="9" name="Grupo 8">
            <a:extLst>
              <a:ext uri="{FF2B5EF4-FFF2-40B4-BE49-F238E27FC236}">
                <a16:creationId xmlns:a16="http://schemas.microsoft.com/office/drawing/2014/main" id="{17680AC7-655E-4521-B3D3-0DCD673C3254}"/>
              </a:ext>
            </a:extLst>
          </p:cNvPr>
          <p:cNvGrpSpPr/>
          <p:nvPr/>
        </p:nvGrpSpPr>
        <p:grpSpPr>
          <a:xfrm>
            <a:off x="4260176" y="1493328"/>
            <a:ext cx="451310" cy="451310"/>
            <a:chOff x="7218427" y="5042959"/>
            <a:chExt cx="590550" cy="590550"/>
          </a:xfrm>
        </p:grpSpPr>
        <p:sp>
          <p:nvSpPr>
            <p:cNvPr id="10" name="Oval 8">
              <a:extLst>
                <a:ext uri="{FF2B5EF4-FFF2-40B4-BE49-F238E27FC236}">
                  <a16:creationId xmlns:a16="http://schemas.microsoft.com/office/drawing/2014/main" id="{B46C553F-E758-4643-975C-94D2BDEA77EC}"/>
                </a:ext>
              </a:extLst>
            </p:cNvPr>
            <p:cNvSpPr/>
            <p:nvPr/>
          </p:nvSpPr>
          <p:spPr>
            <a:xfrm>
              <a:off x="7218427" y="5042959"/>
              <a:ext cx="590550" cy="590550"/>
            </a:xfrm>
            <a:prstGeom prst="ellipse">
              <a:avLst/>
            </a:prstGeom>
            <a:solidFill>
              <a:srgbClr val="0059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latin typeface="Montserrat" panose="00000500000000000000" pitchFamily="2" charset="0"/>
              </a:endParaRPr>
            </a:p>
          </p:txBody>
        </p:sp>
        <p:sp>
          <p:nvSpPr>
            <p:cNvPr id="11" name="Freeform 259">
              <a:extLst>
                <a:ext uri="{FF2B5EF4-FFF2-40B4-BE49-F238E27FC236}">
                  <a16:creationId xmlns:a16="http://schemas.microsoft.com/office/drawing/2014/main" id="{6AB7110F-4ADD-42B9-A456-F4D4390856D8}"/>
                </a:ext>
              </a:extLst>
            </p:cNvPr>
            <p:cNvSpPr>
              <a:spLocks/>
            </p:cNvSpPr>
            <p:nvPr/>
          </p:nvSpPr>
          <p:spPr bwMode="auto">
            <a:xfrm>
              <a:off x="7340512" y="5180214"/>
              <a:ext cx="346379" cy="316039"/>
            </a:xfrm>
            <a:custGeom>
              <a:avLst/>
              <a:gdLst>
                <a:gd name="T0" fmla="*/ 610 w 719"/>
                <a:gd name="T1" fmla="*/ 48 h 657"/>
                <a:gd name="T2" fmla="*/ 210 w 719"/>
                <a:gd name="T3" fmla="*/ 454 h 657"/>
                <a:gd name="T4" fmla="*/ 115 w 719"/>
                <a:gd name="T5" fmla="*/ 359 h 657"/>
                <a:gd name="T6" fmla="*/ 57 w 719"/>
                <a:gd name="T7" fmla="*/ 331 h 657"/>
                <a:gd name="T8" fmla="*/ 22 w 719"/>
                <a:gd name="T9" fmla="*/ 382 h 657"/>
                <a:gd name="T10" fmla="*/ 42 w 719"/>
                <a:gd name="T11" fmla="*/ 467 h 657"/>
                <a:gd name="T12" fmla="*/ 195 w 719"/>
                <a:gd name="T13" fmla="*/ 644 h 657"/>
                <a:gd name="T14" fmla="*/ 268 w 719"/>
                <a:gd name="T15" fmla="*/ 620 h 657"/>
                <a:gd name="T16" fmla="*/ 287 w 719"/>
                <a:gd name="T17" fmla="*/ 597 h 657"/>
                <a:gd name="T18" fmla="*/ 287 w 719"/>
                <a:gd name="T19" fmla="*/ 597 h 657"/>
                <a:gd name="T20" fmla="*/ 643 w 719"/>
                <a:gd name="T21" fmla="*/ 88 h 657"/>
                <a:gd name="T22" fmla="*/ 610 w 719"/>
                <a:gd name="T23" fmla="*/ 48 h 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19" h="657">
                  <a:moveTo>
                    <a:pt x="610" y="48"/>
                  </a:moveTo>
                  <a:cubicBezTo>
                    <a:pt x="563" y="71"/>
                    <a:pt x="334" y="332"/>
                    <a:pt x="210" y="454"/>
                  </a:cubicBezTo>
                  <a:lnTo>
                    <a:pt x="115" y="359"/>
                  </a:lnTo>
                  <a:cubicBezTo>
                    <a:pt x="104" y="346"/>
                    <a:pt x="80" y="304"/>
                    <a:pt x="57" y="331"/>
                  </a:cubicBezTo>
                  <a:lnTo>
                    <a:pt x="22" y="382"/>
                  </a:lnTo>
                  <a:cubicBezTo>
                    <a:pt x="0" y="409"/>
                    <a:pt x="24" y="453"/>
                    <a:pt x="42" y="467"/>
                  </a:cubicBezTo>
                  <a:lnTo>
                    <a:pt x="195" y="644"/>
                  </a:lnTo>
                  <a:cubicBezTo>
                    <a:pt x="212" y="657"/>
                    <a:pt x="245" y="647"/>
                    <a:pt x="268" y="620"/>
                  </a:cubicBezTo>
                  <a:lnTo>
                    <a:pt x="287" y="597"/>
                  </a:lnTo>
                  <a:lnTo>
                    <a:pt x="287" y="597"/>
                  </a:lnTo>
                  <a:lnTo>
                    <a:pt x="643" y="88"/>
                  </a:lnTo>
                  <a:cubicBezTo>
                    <a:pt x="666" y="61"/>
                    <a:pt x="719" y="0"/>
                    <a:pt x="610" y="48"/>
                  </a:cubicBezTo>
                  <a:close/>
                </a:path>
              </a:pathLst>
            </a:custGeom>
            <a:solidFill>
              <a:schemeClr val="bg1"/>
            </a:solidFill>
            <a:ln>
              <a:noFill/>
            </a:ln>
          </p:spPr>
          <p:txBody>
            <a:bodyPr vert="horz" wrap="square" lIns="146078" tIns="73039" rIns="146078" bIns="73039" numCol="1" anchor="t" anchorCtr="0" compatLnSpc="1">
              <a:prstTxWarp prst="textNoShape">
                <a:avLst/>
              </a:prstTxWarp>
            </a:bodyPr>
            <a:lstStyle/>
            <a:p>
              <a:endParaRPr lang="en-US" sz="2876" dirty="0">
                <a:solidFill>
                  <a:srgbClr val="121617"/>
                </a:solidFill>
                <a:latin typeface="Montserrat" panose="00000500000000000000" pitchFamily="2" charset="0"/>
              </a:endParaRPr>
            </a:p>
          </p:txBody>
        </p:sp>
      </p:grpSp>
      <p:sp>
        <p:nvSpPr>
          <p:cNvPr id="12" name="TextBox 9">
            <a:extLst>
              <a:ext uri="{FF2B5EF4-FFF2-40B4-BE49-F238E27FC236}">
                <a16:creationId xmlns:a16="http://schemas.microsoft.com/office/drawing/2014/main" id="{5EB527E6-E756-42A5-B88C-1A9D0DAB4C9F}"/>
              </a:ext>
            </a:extLst>
          </p:cNvPr>
          <p:cNvSpPr txBox="1"/>
          <p:nvPr/>
        </p:nvSpPr>
        <p:spPr>
          <a:xfrm>
            <a:off x="4816082" y="3293578"/>
            <a:ext cx="6516146" cy="3046988"/>
          </a:xfrm>
          <a:prstGeom prst="rect">
            <a:avLst/>
          </a:prstGeom>
          <a:noFill/>
        </p:spPr>
        <p:txBody>
          <a:bodyPr wrap="square" rtlCol="0">
            <a:spAutoFit/>
          </a:bodyPr>
          <a:lstStyle/>
          <a:p>
            <a:r>
              <a:rPr lang="es-CO" sz="2400" b="1" dirty="0">
                <a:solidFill>
                  <a:srgbClr val="00599D"/>
                </a:solidFill>
                <a:latin typeface="Montserrat" panose="00000500000000000000" pitchFamily="2" charset="0"/>
                <a:ea typeface="Source Sans Pro" panose="020B0503030403020204" pitchFamily="34" charset="0"/>
              </a:rPr>
              <a:t>Objetivos Específicos</a:t>
            </a:r>
          </a:p>
          <a:p>
            <a:endParaRPr lang="es-CO" sz="2400" b="1" dirty="0">
              <a:solidFill>
                <a:srgbClr val="00599D"/>
              </a:solidFill>
              <a:latin typeface="Montserrat" panose="00000500000000000000" pitchFamily="2" charset="0"/>
              <a:ea typeface="Source Sans Pro" panose="020B0503030403020204" pitchFamily="34" charset="0"/>
            </a:endParaRPr>
          </a:p>
          <a:p>
            <a:pPr algn="just"/>
            <a:r>
              <a:rPr lang="es-ES" dirty="0">
                <a:solidFill>
                  <a:srgbClr val="2C2C2C"/>
                </a:solidFill>
                <a:latin typeface="Montserrat" panose="00000500000000000000" pitchFamily="2" charset="0"/>
                <a:ea typeface="Source Sans Pro" panose="020B0503030403020204" pitchFamily="34" charset="0"/>
              </a:rPr>
              <a:t>• Examinar las metodologías de proyecciones actuales de detección de valores atípicos.</a:t>
            </a:r>
          </a:p>
          <a:p>
            <a:pPr algn="just"/>
            <a:endParaRPr lang="es-ES" dirty="0">
              <a:solidFill>
                <a:srgbClr val="2C2C2C"/>
              </a:solidFill>
              <a:latin typeface="Montserrat" panose="00000500000000000000" pitchFamily="2" charset="0"/>
              <a:ea typeface="Source Sans Pro" panose="020B0503030403020204" pitchFamily="34" charset="0"/>
            </a:endParaRPr>
          </a:p>
          <a:p>
            <a:pPr algn="just"/>
            <a:r>
              <a:rPr lang="es-ES" dirty="0">
                <a:solidFill>
                  <a:srgbClr val="2C2C2C"/>
                </a:solidFill>
                <a:latin typeface="Montserrat" panose="00000500000000000000" pitchFamily="2" charset="0"/>
                <a:ea typeface="Source Sans Pro" panose="020B0503030403020204" pitchFamily="34" charset="0"/>
              </a:rPr>
              <a:t>• Desarrollar un procedimiento para la generación de vectores de proyección informativos.</a:t>
            </a:r>
          </a:p>
          <a:p>
            <a:pPr algn="just"/>
            <a:endParaRPr lang="es-ES" dirty="0">
              <a:solidFill>
                <a:srgbClr val="2C2C2C"/>
              </a:solidFill>
              <a:latin typeface="Montserrat" panose="00000500000000000000" pitchFamily="2" charset="0"/>
              <a:ea typeface="Source Sans Pro" panose="020B0503030403020204" pitchFamily="34" charset="0"/>
            </a:endParaRPr>
          </a:p>
          <a:p>
            <a:pPr algn="just"/>
            <a:r>
              <a:rPr lang="es-ES" dirty="0">
                <a:solidFill>
                  <a:srgbClr val="2C2C2C"/>
                </a:solidFill>
                <a:latin typeface="Montserrat" panose="00000500000000000000" pitchFamily="2" charset="0"/>
                <a:ea typeface="Source Sans Pro" panose="020B0503030403020204" pitchFamily="34" charset="0"/>
              </a:rPr>
              <a:t>• Implementar y evaluar la nueva metodología en diferentes escenarios de datos.</a:t>
            </a:r>
          </a:p>
        </p:txBody>
      </p:sp>
      <p:grpSp>
        <p:nvGrpSpPr>
          <p:cNvPr id="13" name="Grupo 12">
            <a:extLst>
              <a:ext uri="{FF2B5EF4-FFF2-40B4-BE49-F238E27FC236}">
                <a16:creationId xmlns:a16="http://schemas.microsoft.com/office/drawing/2014/main" id="{7B6226B2-D9D6-4BEF-855C-96223387327E}"/>
              </a:ext>
            </a:extLst>
          </p:cNvPr>
          <p:cNvGrpSpPr/>
          <p:nvPr/>
        </p:nvGrpSpPr>
        <p:grpSpPr>
          <a:xfrm>
            <a:off x="4260176" y="3388069"/>
            <a:ext cx="451310" cy="451310"/>
            <a:chOff x="7218427" y="5042959"/>
            <a:chExt cx="590550" cy="590550"/>
          </a:xfrm>
        </p:grpSpPr>
        <p:sp>
          <p:nvSpPr>
            <p:cNvPr id="14" name="Oval 8">
              <a:extLst>
                <a:ext uri="{FF2B5EF4-FFF2-40B4-BE49-F238E27FC236}">
                  <a16:creationId xmlns:a16="http://schemas.microsoft.com/office/drawing/2014/main" id="{DEF08826-9C7D-465C-B188-C4F4D98B79F1}"/>
                </a:ext>
              </a:extLst>
            </p:cNvPr>
            <p:cNvSpPr/>
            <p:nvPr/>
          </p:nvSpPr>
          <p:spPr>
            <a:xfrm>
              <a:off x="7218427" y="5042959"/>
              <a:ext cx="590550" cy="590550"/>
            </a:xfrm>
            <a:prstGeom prst="ellipse">
              <a:avLst/>
            </a:prstGeom>
            <a:solidFill>
              <a:srgbClr val="0059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latin typeface="Montserrat" panose="00000500000000000000" pitchFamily="2" charset="0"/>
              </a:endParaRPr>
            </a:p>
          </p:txBody>
        </p:sp>
        <p:sp>
          <p:nvSpPr>
            <p:cNvPr id="15" name="Freeform 259">
              <a:extLst>
                <a:ext uri="{FF2B5EF4-FFF2-40B4-BE49-F238E27FC236}">
                  <a16:creationId xmlns:a16="http://schemas.microsoft.com/office/drawing/2014/main" id="{B4302144-4D4D-4B97-B3B8-541EC92D1330}"/>
                </a:ext>
              </a:extLst>
            </p:cNvPr>
            <p:cNvSpPr>
              <a:spLocks/>
            </p:cNvSpPr>
            <p:nvPr/>
          </p:nvSpPr>
          <p:spPr bwMode="auto">
            <a:xfrm>
              <a:off x="7340512" y="5180214"/>
              <a:ext cx="346379" cy="316039"/>
            </a:xfrm>
            <a:custGeom>
              <a:avLst/>
              <a:gdLst>
                <a:gd name="T0" fmla="*/ 610 w 719"/>
                <a:gd name="T1" fmla="*/ 48 h 657"/>
                <a:gd name="T2" fmla="*/ 210 w 719"/>
                <a:gd name="T3" fmla="*/ 454 h 657"/>
                <a:gd name="T4" fmla="*/ 115 w 719"/>
                <a:gd name="T5" fmla="*/ 359 h 657"/>
                <a:gd name="T6" fmla="*/ 57 w 719"/>
                <a:gd name="T7" fmla="*/ 331 h 657"/>
                <a:gd name="T8" fmla="*/ 22 w 719"/>
                <a:gd name="T9" fmla="*/ 382 h 657"/>
                <a:gd name="T10" fmla="*/ 42 w 719"/>
                <a:gd name="T11" fmla="*/ 467 h 657"/>
                <a:gd name="T12" fmla="*/ 195 w 719"/>
                <a:gd name="T13" fmla="*/ 644 h 657"/>
                <a:gd name="T14" fmla="*/ 268 w 719"/>
                <a:gd name="T15" fmla="*/ 620 h 657"/>
                <a:gd name="T16" fmla="*/ 287 w 719"/>
                <a:gd name="T17" fmla="*/ 597 h 657"/>
                <a:gd name="T18" fmla="*/ 287 w 719"/>
                <a:gd name="T19" fmla="*/ 597 h 657"/>
                <a:gd name="T20" fmla="*/ 643 w 719"/>
                <a:gd name="T21" fmla="*/ 88 h 657"/>
                <a:gd name="T22" fmla="*/ 610 w 719"/>
                <a:gd name="T23" fmla="*/ 48 h 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19" h="657">
                  <a:moveTo>
                    <a:pt x="610" y="48"/>
                  </a:moveTo>
                  <a:cubicBezTo>
                    <a:pt x="563" y="71"/>
                    <a:pt x="334" y="332"/>
                    <a:pt x="210" y="454"/>
                  </a:cubicBezTo>
                  <a:lnTo>
                    <a:pt x="115" y="359"/>
                  </a:lnTo>
                  <a:cubicBezTo>
                    <a:pt x="104" y="346"/>
                    <a:pt x="80" y="304"/>
                    <a:pt x="57" y="331"/>
                  </a:cubicBezTo>
                  <a:lnTo>
                    <a:pt x="22" y="382"/>
                  </a:lnTo>
                  <a:cubicBezTo>
                    <a:pt x="0" y="409"/>
                    <a:pt x="24" y="453"/>
                    <a:pt x="42" y="467"/>
                  </a:cubicBezTo>
                  <a:lnTo>
                    <a:pt x="195" y="644"/>
                  </a:lnTo>
                  <a:cubicBezTo>
                    <a:pt x="212" y="657"/>
                    <a:pt x="245" y="647"/>
                    <a:pt x="268" y="620"/>
                  </a:cubicBezTo>
                  <a:lnTo>
                    <a:pt x="287" y="597"/>
                  </a:lnTo>
                  <a:lnTo>
                    <a:pt x="287" y="597"/>
                  </a:lnTo>
                  <a:lnTo>
                    <a:pt x="643" y="88"/>
                  </a:lnTo>
                  <a:cubicBezTo>
                    <a:pt x="666" y="61"/>
                    <a:pt x="719" y="0"/>
                    <a:pt x="610" y="48"/>
                  </a:cubicBezTo>
                  <a:close/>
                </a:path>
              </a:pathLst>
            </a:custGeom>
            <a:solidFill>
              <a:schemeClr val="bg1"/>
            </a:solidFill>
            <a:ln>
              <a:noFill/>
            </a:ln>
          </p:spPr>
          <p:txBody>
            <a:bodyPr vert="horz" wrap="square" lIns="146078" tIns="73039" rIns="146078" bIns="73039" numCol="1" anchor="t" anchorCtr="0" compatLnSpc="1">
              <a:prstTxWarp prst="textNoShape">
                <a:avLst/>
              </a:prstTxWarp>
            </a:bodyPr>
            <a:lstStyle/>
            <a:p>
              <a:endParaRPr lang="en-US" sz="2876" dirty="0">
                <a:solidFill>
                  <a:srgbClr val="121617"/>
                </a:solidFill>
                <a:latin typeface="Montserrat" panose="00000500000000000000" pitchFamily="2" charset="0"/>
              </a:endParaRPr>
            </a:p>
          </p:txBody>
        </p:sp>
      </p:grpSp>
    </p:spTree>
    <p:extLst>
      <p:ext uri="{BB962C8B-B14F-4D97-AF65-F5344CB8AC3E}">
        <p14:creationId xmlns:p14="http://schemas.microsoft.com/office/powerpoint/2010/main" val="107221378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2B75BD54-B6C6-5D2D-6B4A-B71FAFBA06F2}"/>
              </a:ext>
            </a:extLst>
          </p:cNvPr>
          <p:cNvSpPr txBox="1"/>
          <p:nvPr/>
        </p:nvSpPr>
        <p:spPr>
          <a:xfrm>
            <a:off x="754427" y="558855"/>
            <a:ext cx="11081658" cy="584775"/>
          </a:xfrm>
          <a:prstGeom prst="rect">
            <a:avLst/>
          </a:prstGeom>
          <a:noFill/>
        </p:spPr>
        <p:txBody>
          <a:bodyPr wrap="square">
            <a:spAutoFit/>
          </a:bodyPr>
          <a:lstStyle/>
          <a:p>
            <a:r>
              <a:rPr lang="es-ES" sz="3200" b="1" dirty="0">
                <a:solidFill>
                  <a:srgbClr val="313EC3"/>
                </a:solidFill>
                <a:latin typeface="Montserrat" pitchFamily="2" charset="77"/>
              </a:rPr>
              <a:t>4. Marco Teórico</a:t>
            </a:r>
            <a:endParaRPr lang="es-CO" sz="3200" dirty="0">
              <a:solidFill>
                <a:schemeClr val="tx1">
                  <a:lumMod val="75000"/>
                  <a:lumOff val="25000"/>
                </a:schemeClr>
              </a:solidFill>
              <a:latin typeface="Montserrat" pitchFamily="2" charset="77"/>
            </a:endParaRPr>
          </a:p>
        </p:txBody>
      </p:sp>
      <p:sp>
        <p:nvSpPr>
          <p:cNvPr id="2" name="Rectángulo 1">
            <a:extLst>
              <a:ext uri="{FF2B5EF4-FFF2-40B4-BE49-F238E27FC236}">
                <a16:creationId xmlns:a16="http://schemas.microsoft.com/office/drawing/2014/main" id="{A3BDF709-EC28-47D0-9C82-C4889634D903}"/>
              </a:ext>
            </a:extLst>
          </p:cNvPr>
          <p:cNvSpPr/>
          <p:nvPr/>
        </p:nvSpPr>
        <p:spPr>
          <a:xfrm>
            <a:off x="4610809" y="697812"/>
            <a:ext cx="3040641" cy="461665"/>
          </a:xfrm>
          <a:prstGeom prst="rect">
            <a:avLst/>
          </a:prstGeom>
        </p:spPr>
        <p:txBody>
          <a:bodyPr wrap="none">
            <a:spAutoFit/>
          </a:bodyPr>
          <a:lstStyle/>
          <a:p>
            <a:r>
              <a:rPr lang="es-CO" sz="2400" b="1" dirty="0">
                <a:solidFill>
                  <a:srgbClr val="00599D"/>
                </a:solidFill>
                <a:latin typeface="Montserrat" panose="00000500000000000000" pitchFamily="2" charset="0"/>
                <a:ea typeface="Source Sans Pro" panose="020B0503030403020204" pitchFamily="34" charset="0"/>
              </a:rPr>
              <a:t>Dominio del Problema</a:t>
            </a:r>
          </a:p>
        </p:txBody>
      </p:sp>
      <p:sp>
        <p:nvSpPr>
          <p:cNvPr id="4" name="Rectángulo 3">
            <a:extLst>
              <a:ext uri="{FF2B5EF4-FFF2-40B4-BE49-F238E27FC236}">
                <a16:creationId xmlns:a16="http://schemas.microsoft.com/office/drawing/2014/main" id="{EFEDF6BB-A169-4374-83D4-2B8409829D1E}"/>
              </a:ext>
            </a:extLst>
          </p:cNvPr>
          <p:cNvSpPr/>
          <p:nvPr/>
        </p:nvSpPr>
        <p:spPr>
          <a:xfrm>
            <a:off x="727923" y="1298434"/>
            <a:ext cx="1834348" cy="369332"/>
          </a:xfrm>
          <a:prstGeom prst="rect">
            <a:avLst/>
          </a:prstGeom>
        </p:spPr>
        <p:txBody>
          <a:bodyPr wrap="none">
            <a:spAutoFit/>
          </a:bodyPr>
          <a:lstStyle/>
          <a:p>
            <a:pPr marL="285750" indent="-285750">
              <a:buFont typeface="Arial" panose="020B0604020202020204" pitchFamily="34" charset="0"/>
              <a:buChar char="•"/>
            </a:pPr>
            <a:r>
              <a:rPr lang="es-ES" b="1" dirty="0">
                <a:solidFill>
                  <a:srgbClr val="2C2C2C"/>
                </a:solidFill>
                <a:latin typeface="Montserrat" panose="00000500000000000000" pitchFamily="2" charset="0"/>
                <a:ea typeface="Source Sans Pro" panose="020B0503030403020204" pitchFamily="34" charset="0"/>
              </a:rPr>
              <a:t>Datos Atípicos</a:t>
            </a:r>
            <a:endParaRPr lang="es-CO" dirty="0"/>
          </a:p>
        </p:txBody>
      </p:sp>
      <p:sp>
        <p:nvSpPr>
          <p:cNvPr id="5" name="Rectángulo 4">
            <a:extLst>
              <a:ext uri="{FF2B5EF4-FFF2-40B4-BE49-F238E27FC236}">
                <a16:creationId xmlns:a16="http://schemas.microsoft.com/office/drawing/2014/main" id="{FF867B6C-D7F7-4E07-A5F7-2101DA1C1ED2}"/>
              </a:ext>
            </a:extLst>
          </p:cNvPr>
          <p:cNvSpPr/>
          <p:nvPr/>
        </p:nvSpPr>
        <p:spPr>
          <a:xfrm>
            <a:off x="2623931" y="1344600"/>
            <a:ext cx="8918712" cy="1077218"/>
          </a:xfrm>
          <a:prstGeom prst="rect">
            <a:avLst/>
          </a:prstGeom>
        </p:spPr>
        <p:txBody>
          <a:bodyPr wrap="square">
            <a:spAutoFit/>
          </a:bodyPr>
          <a:lstStyle/>
          <a:p>
            <a:pPr algn="just"/>
            <a:r>
              <a:rPr lang="es-ES" sz="1600" dirty="0">
                <a:solidFill>
                  <a:srgbClr val="2C2C2C"/>
                </a:solidFill>
                <a:latin typeface="Montserrat" panose="00000500000000000000" pitchFamily="2" charset="0"/>
                <a:ea typeface="Source Sans Pro" panose="020B0503030403020204" pitchFamily="34" charset="0"/>
              </a:rPr>
              <a:t>Los datos atípicos se refieren a observaciones que se desvían significativamente del patrón general y pueden surgir de errores de medición, eventos inusuales o fenómenos extremos. Su presencia puede sesgar análisis estadísticos y afectar la validez de los modelos, por lo que es crucial detectarlos y gestionarlos adecuadamente para asegurar la precisión y aplicabilidad de los resultados.</a:t>
            </a:r>
          </a:p>
        </p:txBody>
      </p:sp>
      <p:sp>
        <p:nvSpPr>
          <p:cNvPr id="6" name="Rectángulo 5">
            <a:extLst>
              <a:ext uri="{FF2B5EF4-FFF2-40B4-BE49-F238E27FC236}">
                <a16:creationId xmlns:a16="http://schemas.microsoft.com/office/drawing/2014/main" id="{766E9B55-7080-4FF1-AB1A-E8772F93132A}"/>
              </a:ext>
            </a:extLst>
          </p:cNvPr>
          <p:cNvSpPr/>
          <p:nvPr/>
        </p:nvSpPr>
        <p:spPr>
          <a:xfrm>
            <a:off x="431408" y="3603482"/>
            <a:ext cx="2192523" cy="369332"/>
          </a:xfrm>
          <a:prstGeom prst="rect">
            <a:avLst/>
          </a:prstGeom>
        </p:spPr>
        <p:txBody>
          <a:bodyPr wrap="none">
            <a:spAutoFit/>
          </a:bodyPr>
          <a:lstStyle/>
          <a:p>
            <a:pPr marL="285750" indent="-285750">
              <a:buFont typeface="Arial" panose="020B0604020202020204" pitchFamily="34" charset="0"/>
              <a:buChar char="•"/>
            </a:pPr>
            <a:r>
              <a:rPr lang="es-ES" b="1" dirty="0">
                <a:solidFill>
                  <a:srgbClr val="2C2C2C"/>
                </a:solidFill>
                <a:latin typeface="Montserrat" panose="00000500000000000000" pitchFamily="2" charset="0"/>
                <a:ea typeface="Source Sans Pro" panose="020B0503030403020204" pitchFamily="34" charset="0"/>
              </a:rPr>
              <a:t>Datos Asimétricos</a:t>
            </a:r>
            <a:endParaRPr lang="es-CO" dirty="0"/>
          </a:p>
        </p:txBody>
      </p:sp>
      <p:sp>
        <p:nvSpPr>
          <p:cNvPr id="7" name="Rectángulo 6">
            <a:extLst>
              <a:ext uri="{FF2B5EF4-FFF2-40B4-BE49-F238E27FC236}">
                <a16:creationId xmlns:a16="http://schemas.microsoft.com/office/drawing/2014/main" id="{45B26248-5D78-4D97-95AA-7268F2C0CD7D}"/>
              </a:ext>
            </a:extLst>
          </p:cNvPr>
          <p:cNvSpPr/>
          <p:nvPr/>
        </p:nvSpPr>
        <p:spPr>
          <a:xfrm>
            <a:off x="2623931" y="3603482"/>
            <a:ext cx="8918712" cy="1077218"/>
          </a:xfrm>
          <a:prstGeom prst="rect">
            <a:avLst/>
          </a:prstGeom>
        </p:spPr>
        <p:txBody>
          <a:bodyPr wrap="square">
            <a:spAutoFit/>
          </a:bodyPr>
          <a:lstStyle/>
          <a:p>
            <a:pPr algn="just"/>
            <a:r>
              <a:rPr lang="es-ES" sz="1600" dirty="0">
                <a:solidFill>
                  <a:srgbClr val="2C2C2C"/>
                </a:solidFill>
                <a:latin typeface="Montserrat" panose="00000500000000000000" pitchFamily="2" charset="0"/>
                <a:ea typeface="Source Sans Pro" panose="020B0503030403020204" pitchFamily="34" charset="0"/>
              </a:rPr>
              <a:t>La asimetría de los datos indica una distribución desigual de valores alrededor de la media, lo que puede afectar la detección de outliers al sesgar medidas de tendencia central. Para manejar la asimetría, se usan transformaciones de datos y medidas de asimetría, y se aplican técnicas robustas de detección de outliers que resisten o son sensibles a la asimetría.</a:t>
            </a:r>
          </a:p>
        </p:txBody>
      </p:sp>
      <p:sp>
        <p:nvSpPr>
          <p:cNvPr id="8" name="Rectángulo 7">
            <a:extLst>
              <a:ext uri="{FF2B5EF4-FFF2-40B4-BE49-F238E27FC236}">
                <a16:creationId xmlns:a16="http://schemas.microsoft.com/office/drawing/2014/main" id="{97C28EB3-FD0D-48CE-A0A2-F0F16CADFCBE}"/>
              </a:ext>
            </a:extLst>
          </p:cNvPr>
          <p:cNvSpPr/>
          <p:nvPr/>
        </p:nvSpPr>
        <p:spPr>
          <a:xfrm>
            <a:off x="754427" y="5780782"/>
            <a:ext cx="1644681" cy="369332"/>
          </a:xfrm>
          <a:prstGeom prst="rect">
            <a:avLst/>
          </a:prstGeom>
        </p:spPr>
        <p:txBody>
          <a:bodyPr wrap="none">
            <a:spAutoFit/>
          </a:bodyPr>
          <a:lstStyle/>
          <a:p>
            <a:pPr marL="285750" indent="-285750">
              <a:buFont typeface="Arial" panose="020B0604020202020204" pitchFamily="34" charset="0"/>
              <a:buChar char="•"/>
            </a:pPr>
            <a:r>
              <a:rPr lang="es-ES" b="1" dirty="0">
                <a:solidFill>
                  <a:srgbClr val="2C2C2C"/>
                </a:solidFill>
                <a:latin typeface="Montserrat" panose="00000500000000000000" pitchFamily="2" charset="0"/>
                <a:ea typeface="Source Sans Pro" panose="020B0503030403020204" pitchFamily="34" charset="0"/>
              </a:rPr>
              <a:t>Estimadores</a:t>
            </a:r>
            <a:endParaRPr lang="es-CO" dirty="0"/>
          </a:p>
        </p:txBody>
      </p:sp>
      <p:sp>
        <p:nvSpPr>
          <p:cNvPr id="9" name="Rectángulo 8">
            <a:extLst>
              <a:ext uri="{FF2B5EF4-FFF2-40B4-BE49-F238E27FC236}">
                <a16:creationId xmlns:a16="http://schemas.microsoft.com/office/drawing/2014/main" id="{BFA603D4-865F-41FB-9DF1-6B80F5B53770}"/>
              </a:ext>
            </a:extLst>
          </p:cNvPr>
          <p:cNvSpPr/>
          <p:nvPr/>
        </p:nvSpPr>
        <p:spPr>
          <a:xfrm>
            <a:off x="2623931" y="5780782"/>
            <a:ext cx="8918712" cy="584775"/>
          </a:xfrm>
          <a:prstGeom prst="rect">
            <a:avLst/>
          </a:prstGeom>
        </p:spPr>
        <p:txBody>
          <a:bodyPr wrap="square">
            <a:spAutoFit/>
          </a:bodyPr>
          <a:lstStyle/>
          <a:p>
            <a:pPr algn="just"/>
            <a:r>
              <a:rPr lang="es-ES" sz="1600" dirty="0">
                <a:solidFill>
                  <a:srgbClr val="2C2C2C"/>
                </a:solidFill>
                <a:latin typeface="Montserrat" panose="00000500000000000000" pitchFamily="2" charset="0"/>
                <a:ea typeface="Source Sans Pro" panose="020B0503030403020204" pitchFamily="34" charset="0"/>
              </a:rPr>
              <a:t>Los estimadores robustos, como la mediana y la media recortada, son menos sensibles a los outliers y se usan en técnicas de detección de outliers para obtener medidas de centralidad y dispersión más precisas.</a:t>
            </a:r>
          </a:p>
        </p:txBody>
      </p:sp>
      <p:pic>
        <p:nvPicPr>
          <p:cNvPr id="10" name="Imagen 9">
            <a:extLst>
              <a:ext uri="{FF2B5EF4-FFF2-40B4-BE49-F238E27FC236}">
                <a16:creationId xmlns:a16="http://schemas.microsoft.com/office/drawing/2014/main" id="{E896FFF7-D0D2-400F-A485-A6964DDC2A1F}"/>
              </a:ext>
            </a:extLst>
          </p:cNvPr>
          <p:cNvPicPr>
            <a:picLocks noChangeAspect="1"/>
          </p:cNvPicPr>
          <p:nvPr/>
        </p:nvPicPr>
        <p:blipFill>
          <a:blip r:embed="rId2"/>
          <a:stretch>
            <a:fillRect/>
          </a:stretch>
        </p:blipFill>
        <p:spPr>
          <a:xfrm>
            <a:off x="5433391" y="2421818"/>
            <a:ext cx="1957168" cy="1148186"/>
          </a:xfrm>
          <a:prstGeom prst="rect">
            <a:avLst/>
          </a:prstGeom>
        </p:spPr>
      </p:pic>
      <p:pic>
        <p:nvPicPr>
          <p:cNvPr id="12" name="Imagen 11">
            <a:extLst>
              <a:ext uri="{FF2B5EF4-FFF2-40B4-BE49-F238E27FC236}">
                <a16:creationId xmlns:a16="http://schemas.microsoft.com/office/drawing/2014/main" id="{730498EA-F6E8-4725-AB76-60439F711187}"/>
              </a:ext>
            </a:extLst>
          </p:cNvPr>
          <p:cNvPicPr>
            <a:picLocks noChangeAspect="1"/>
          </p:cNvPicPr>
          <p:nvPr/>
        </p:nvPicPr>
        <p:blipFill>
          <a:blip r:embed="rId3"/>
          <a:stretch>
            <a:fillRect/>
          </a:stretch>
        </p:blipFill>
        <p:spPr>
          <a:xfrm>
            <a:off x="6153760" y="4368925"/>
            <a:ext cx="3914695" cy="1411857"/>
          </a:xfrm>
          <a:prstGeom prst="rect">
            <a:avLst/>
          </a:prstGeom>
        </p:spPr>
      </p:pic>
    </p:spTree>
    <p:extLst>
      <p:ext uri="{BB962C8B-B14F-4D97-AF65-F5344CB8AC3E}">
        <p14:creationId xmlns:p14="http://schemas.microsoft.com/office/powerpoint/2010/main" val="40402958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2B75BD54-B6C6-5D2D-6B4A-B71FAFBA06F2}"/>
              </a:ext>
            </a:extLst>
          </p:cNvPr>
          <p:cNvSpPr txBox="1"/>
          <p:nvPr/>
        </p:nvSpPr>
        <p:spPr>
          <a:xfrm>
            <a:off x="754427" y="558855"/>
            <a:ext cx="11081658" cy="584775"/>
          </a:xfrm>
          <a:prstGeom prst="rect">
            <a:avLst/>
          </a:prstGeom>
          <a:noFill/>
        </p:spPr>
        <p:txBody>
          <a:bodyPr wrap="square">
            <a:spAutoFit/>
          </a:bodyPr>
          <a:lstStyle/>
          <a:p>
            <a:r>
              <a:rPr lang="es-ES" sz="3200" b="1" dirty="0">
                <a:solidFill>
                  <a:srgbClr val="313EC3"/>
                </a:solidFill>
                <a:latin typeface="Montserrat" pitchFamily="2" charset="77"/>
              </a:rPr>
              <a:t>4. Marco Teórico</a:t>
            </a:r>
            <a:endParaRPr lang="es-CO" sz="3200" dirty="0">
              <a:solidFill>
                <a:schemeClr val="tx1">
                  <a:lumMod val="75000"/>
                  <a:lumOff val="25000"/>
                </a:schemeClr>
              </a:solidFill>
              <a:latin typeface="Montserrat" pitchFamily="2" charset="77"/>
            </a:endParaRPr>
          </a:p>
        </p:txBody>
      </p:sp>
      <p:sp>
        <p:nvSpPr>
          <p:cNvPr id="2" name="Rectángulo 1">
            <a:extLst>
              <a:ext uri="{FF2B5EF4-FFF2-40B4-BE49-F238E27FC236}">
                <a16:creationId xmlns:a16="http://schemas.microsoft.com/office/drawing/2014/main" id="{A3BDF709-EC28-47D0-9C82-C4889634D903}"/>
              </a:ext>
            </a:extLst>
          </p:cNvPr>
          <p:cNvSpPr/>
          <p:nvPr/>
        </p:nvSpPr>
        <p:spPr>
          <a:xfrm>
            <a:off x="4610809" y="697812"/>
            <a:ext cx="3114955" cy="461665"/>
          </a:xfrm>
          <a:prstGeom prst="rect">
            <a:avLst/>
          </a:prstGeom>
        </p:spPr>
        <p:txBody>
          <a:bodyPr wrap="none">
            <a:spAutoFit/>
          </a:bodyPr>
          <a:lstStyle/>
          <a:p>
            <a:r>
              <a:rPr lang="es-CO" sz="2400" b="1" dirty="0">
                <a:solidFill>
                  <a:srgbClr val="00599D"/>
                </a:solidFill>
                <a:latin typeface="Montserrat" panose="00000500000000000000" pitchFamily="2" charset="0"/>
                <a:ea typeface="Source Sans Pro" panose="020B0503030403020204" pitchFamily="34" charset="0"/>
              </a:rPr>
              <a:t>Dominio de la Solución</a:t>
            </a:r>
          </a:p>
        </p:txBody>
      </p:sp>
      <p:sp>
        <p:nvSpPr>
          <p:cNvPr id="4" name="Rectángulo 3">
            <a:extLst>
              <a:ext uri="{FF2B5EF4-FFF2-40B4-BE49-F238E27FC236}">
                <a16:creationId xmlns:a16="http://schemas.microsoft.com/office/drawing/2014/main" id="{EFEDF6BB-A169-4374-83D4-2B8409829D1E}"/>
              </a:ext>
            </a:extLst>
          </p:cNvPr>
          <p:cNvSpPr/>
          <p:nvPr/>
        </p:nvSpPr>
        <p:spPr>
          <a:xfrm>
            <a:off x="727923" y="1416991"/>
            <a:ext cx="1896008" cy="923330"/>
          </a:xfrm>
          <a:prstGeom prst="rect">
            <a:avLst/>
          </a:prstGeom>
        </p:spPr>
        <p:txBody>
          <a:bodyPr wrap="square">
            <a:spAutoFit/>
          </a:bodyPr>
          <a:lstStyle/>
          <a:p>
            <a:pPr marL="285750" indent="-285750">
              <a:buFont typeface="Arial" panose="020B0604020202020204" pitchFamily="34" charset="0"/>
              <a:buChar char="•"/>
            </a:pPr>
            <a:r>
              <a:rPr lang="es-ES" b="1" dirty="0">
                <a:solidFill>
                  <a:srgbClr val="2C2C2C"/>
                </a:solidFill>
                <a:latin typeface="Montserrat" panose="00000500000000000000" pitchFamily="2" charset="0"/>
                <a:ea typeface="Source Sans Pro" panose="020B0503030403020204" pitchFamily="34" charset="0"/>
              </a:rPr>
              <a:t>Estimador Stahel-Donoho (SD)</a:t>
            </a:r>
            <a:endParaRPr lang="es-CO" dirty="0"/>
          </a:p>
        </p:txBody>
      </p:sp>
      <p:sp>
        <p:nvSpPr>
          <p:cNvPr id="5" name="Rectángulo 4">
            <a:extLst>
              <a:ext uri="{FF2B5EF4-FFF2-40B4-BE49-F238E27FC236}">
                <a16:creationId xmlns:a16="http://schemas.microsoft.com/office/drawing/2014/main" id="{FF867B6C-D7F7-4E07-A5F7-2101DA1C1ED2}"/>
              </a:ext>
            </a:extLst>
          </p:cNvPr>
          <p:cNvSpPr/>
          <p:nvPr/>
        </p:nvSpPr>
        <p:spPr>
          <a:xfrm>
            <a:off x="2623931" y="1344600"/>
            <a:ext cx="8918712" cy="1077218"/>
          </a:xfrm>
          <a:prstGeom prst="rect">
            <a:avLst/>
          </a:prstGeom>
        </p:spPr>
        <p:txBody>
          <a:bodyPr wrap="square">
            <a:spAutoFit/>
          </a:bodyPr>
          <a:lstStyle/>
          <a:p>
            <a:pPr algn="just"/>
            <a:r>
              <a:rPr lang="es-ES" sz="1600" dirty="0">
                <a:solidFill>
                  <a:srgbClr val="2C2C2C"/>
                </a:solidFill>
                <a:latin typeface="Montserrat" panose="00000500000000000000" pitchFamily="2" charset="0"/>
                <a:ea typeface="Source Sans Pro" panose="020B0503030403020204" pitchFamily="34" charset="0"/>
              </a:rPr>
              <a:t>El Estimador Stahel-Donoho (SD) es un estimador robusto que calcula medidas de tendencia central y dispersión resistente a outliers y asimetría, utilizando proyecciones y pesos que penalizan observaciones atípicas. Proporciona estimaciones confiables y precisas en comparación con los estimadores tradicionales, adaptándose a diferentes niveles de contaminación de datos.</a:t>
            </a:r>
          </a:p>
        </p:txBody>
      </p:sp>
      <mc:AlternateContent xmlns:mc="http://schemas.openxmlformats.org/markup-compatibility/2006">
        <mc:Choice xmlns:a14="http://schemas.microsoft.com/office/drawing/2010/main" Requires="a14">
          <p:sp>
            <p:nvSpPr>
              <p:cNvPr id="14" name="Rectángulo 13">
                <a:extLst>
                  <a:ext uri="{FF2B5EF4-FFF2-40B4-BE49-F238E27FC236}">
                    <a16:creationId xmlns:a16="http://schemas.microsoft.com/office/drawing/2014/main" id="{9FB6D99F-C6ED-4B88-A37E-1BF4C45A95CB}"/>
                  </a:ext>
                </a:extLst>
              </p:cNvPr>
              <p:cNvSpPr/>
              <p:nvPr/>
            </p:nvSpPr>
            <p:spPr>
              <a:xfrm>
                <a:off x="2623931" y="2606941"/>
                <a:ext cx="8918712" cy="1444626"/>
              </a:xfrm>
              <a:prstGeom prst="rect">
                <a:avLst/>
              </a:prstGeom>
            </p:spPr>
            <p:txBody>
              <a:bodyPr wrap="square">
                <a:spAutoFit/>
              </a:bodyPr>
              <a:lstStyle/>
              <a:p>
                <a:pPr algn="just"/>
                <a:r>
                  <a:rPr lang="es-ES" sz="1600" dirty="0">
                    <a:solidFill>
                      <a:srgbClr val="2C2C2C"/>
                    </a:solidFill>
                    <a:latin typeface="Montserrat" panose="00000500000000000000" pitchFamily="2" charset="0"/>
                    <a:ea typeface="Source Sans Pro" panose="020B0503030403020204" pitchFamily="34" charset="0"/>
                  </a:rPr>
                  <a:t>Considerando la muestra multivariada</a:t>
                </a:r>
                <a14:m>
                  <m:oMath xmlns:m="http://schemas.openxmlformats.org/officeDocument/2006/math">
                    <m:r>
                      <a:rPr lang="es-ES" sz="1600" b="0" i="0" smtClean="0">
                        <a:latin typeface="Cambria Math" panose="02040503050406030204" pitchFamily="18" charset="0"/>
                        <a:ea typeface="Times New Roman" panose="02020603050405020304" pitchFamily="18" charset="0"/>
                        <a:cs typeface="Arial" panose="020B0604020202020204" pitchFamily="34" charset="0"/>
                      </a:rPr>
                      <m:t>  </m:t>
                    </m:r>
                    <m:r>
                      <a:rPr lang="es-CO" sz="1600" b="1" i="1">
                        <a:latin typeface="Cambria Math" panose="02040503050406030204" pitchFamily="18" charset="0"/>
                        <a:ea typeface="Times New Roman" panose="02020603050405020304" pitchFamily="18" charset="0"/>
                        <a:cs typeface="Arial" panose="020B0604020202020204" pitchFamily="34" charset="0"/>
                      </a:rPr>
                      <m:t>𝐱</m:t>
                    </m:r>
                    <m:r>
                      <a:rPr lang="es-CO" sz="1600" i="1">
                        <a:latin typeface="Cambria Math" panose="02040503050406030204" pitchFamily="18" charset="0"/>
                        <a:ea typeface="Times New Roman" panose="02020603050405020304" pitchFamily="18" charset="0"/>
                        <a:cs typeface="Arial" panose="020B0604020202020204" pitchFamily="34" charset="0"/>
                      </a:rPr>
                      <m:t>=(</m:t>
                    </m:r>
                    <m:sSub>
                      <m:sSubPr>
                        <m:ctrlPr>
                          <a:rPr lang="es-CO" sz="1600" i="1">
                            <a:latin typeface="Cambria Math" panose="02040503050406030204" pitchFamily="18" charset="0"/>
                            <a:cs typeface="Arial" panose="020B0604020202020204" pitchFamily="34" charset="0"/>
                          </a:rPr>
                        </m:ctrlPr>
                      </m:sSubPr>
                      <m:e>
                        <m:r>
                          <a:rPr lang="es-CO" sz="1600" i="1">
                            <a:latin typeface="Cambria Math" panose="02040503050406030204" pitchFamily="18" charset="0"/>
                            <a:ea typeface="Times New Roman" panose="02020603050405020304" pitchFamily="18" charset="0"/>
                            <a:cs typeface="Arial" panose="020B0604020202020204" pitchFamily="34" charset="0"/>
                          </a:rPr>
                          <m:t>𝓍</m:t>
                        </m:r>
                      </m:e>
                      <m:sub>
                        <m:r>
                          <a:rPr lang="es-CO" sz="1600" i="1">
                            <a:latin typeface="Cambria Math" panose="02040503050406030204" pitchFamily="18" charset="0"/>
                            <a:ea typeface="Times New Roman" panose="02020603050405020304" pitchFamily="18" charset="0"/>
                            <a:cs typeface="Arial" panose="020B0604020202020204" pitchFamily="34" charset="0"/>
                          </a:rPr>
                          <m:t>1,</m:t>
                        </m:r>
                      </m:sub>
                    </m:sSub>
                    <m:r>
                      <a:rPr lang="es-CO" sz="1600" i="1">
                        <a:latin typeface="Cambria Math" panose="02040503050406030204" pitchFamily="18" charset="0"/>
                        <a:ea typeface="Times New Roman" panose="02020603050405020304" pitchFamily="18" charset="0"/>
                        <a:cs typeface="Arial" panose="020B0604020202020204" pitchFamily="34" charset="0"/>
                      </a:rPr>
                      <m:t>…,</m:t>
                    </m:r>
                    <m:sSub>
                      <m:sSubPr>
                        <m:ctrlPr>
                          <a:rPr lang="es-CO" sz="1600" i="1">
                            <a:latin typeface="Cambria Math" panose="02040503050406030204" pitchFamily="18" charset="0"/>
                            <a:cs typeface="Arial" panose="020B0604020202020204" pitchFamily="34" charset="0"/>
                          </a:rPr>
                        </m:ctrlPr>
                      </m:sSubPr>
                      <m:e>
                        <m:r>
                          <a:rPr lang="es-CO" sz="1600" i="1">
                            <a:latin typeface="Cambria Math" panose="02040503050406030204" pitchFamily="18" charset="0"/>
                            <a:ea typeface="Times New Roman" panose="02020603050405020304" pitchFamily="18" charset="0"/>
                            <a:cs typeface="Arial" panose="020B0604020202020204" pitchFamily="34" charset="0"/>
                          </a:rPr>
                          <m:t>𝓍</m:t>
                        </m:r>
                      </m:e>
                      <m:sub>
                        <m:r>
                          <a:rPr lang="es-CO" sz="1600" i="1">
                            <a:latin typeface="Cambria Math" panose="02040503050406030204" pitchFamily="18" charset="0"/>
                            <a:ea typeface="Times New Roman" panose="02020603050405020304" pitchFamily="18" charset="0"/>
                            <a:cs typeface="Arial" panose="020B0604020202020204" pitchFamily="34" charset="0"/>
                          </a:rPr>
                          <m:t>𝑛</m:t>
                        </m:r>
                      </m:sub>
                    </m:sSub>
                    <m:r>
                      <a:rPr lang="es-CO" sz="1600" i="1">
                        <a:latin typeface="Cambria Math" panose="02040503050406030204" pitchFamily="18" charset="0"/>
                        <a:ea typeface="Times New Roman" panose="02020603050405020304" pitchFamily="18" charset="0"/>
                        <a:cs typeface="Arial" panose="020B0604020202020204" pitchFamily="34" charset="0"/>
                      </a:rPr>
                      <m:t>)</m:t>
                    </m:r>
                  </m:oMath>
                </a14:m>
                <a:r>
                  <a:rPr lang="es-ES" sz="1600" dirty="0">
                    <a:solidFill>
                      <a:srgbClr val="2C2C2C"/>
                    </a:solidFill>
                    <a:latin typeface="Montserrat" panose="00000500000000000000" pitchFamily="2" charset="0"/>
                    <a:ea typeface="Source Sans Pro" panose="020B0503030403020204" pitchFamily="34" charset="0"/>
                  </a:rPr>
                  <a:t> </a:t>
                </a:r>
                <a:r>
                  <a:rPr lang="es-CO" sz="1600" dirty="0">
                    <a:latin typeface="Arial" panose="020B0604020202020204" pitchFamily="34" charset="0"/>
                    <a:ea typeface="Times New Roman" panose="02020603050405020304" pitchFamily="18" charset="0"/>
                    <a:cs typeface="Times New Roman" panose="02020603050405020304" pitchFamily="18" charset="0"/>
                  </a:rPr>
                  <a:t>,</a:t>
                </a:r>
                <a:r>
                  <a:rPr lang="es-CO" sz="1600" dirty="0">
                    <a:cs typeface="Times New Roman" panose="02020603050405020304" pitchFamily="18" charset="0"/>
                  </a:rPr>
                  <a:t> y </a:t>
                </a:r>
                <a14:m>
                  <m:oMath xmlns:m="http://schemas.openxmlformats.org/officeDocument/2006/math">
                    <m:sSub>
                      <m:sSubPr>
                        <m:ctrlPr>
                          <a:rPr lang="es-CO" sz="1600" i="1">
                            <a:latin typeface="Cambria Math" panose="02040503050406030204" pitchFamily="18" charset="0"/>
                          </a:rPr>
                        </m:ctrlPr>
                      </m:sSubPr>
                      <m:e>
                        <m:r>
                          <a:rPr lang="es-CO" sz="1600" i="1">
                            <a:latin typeface="Cambria Math" panose="02040503050406030204" pitchFamily="18" charset="0"/>
                          </a:rPr>
                          <m:t>𝑆</m:t>
                        </m:r>
                      </m:e>
                      <m:sub>
                        <m:r>
                          <a:rPr lang="es-CO" sz="1600" i="1">
                            <a:latin typeface="Cambria Math" panose="02040503050406030204" pitchFamily="18" charset="0"/>
                          </a:rPr>
                          <m:t>𝑑</m:t>
                        </m:r>
                      </m:sub>
                    </m:sSub>
                    <m:r>
                      <a:rPr lang="es-CO" sz="1600">
                        <a:latin typeface="Cambria Math" panose="02040503050406030204" pitchFamily="18" charset="0"/>
                      </a:rPr>
                      <m:t>=</m:t>
                    </m:r>
                    <m:d>
                      <m:dPr>
                        <m:begChr m:val="{"/>
                        <m:endChr m:val="}"/>
                        <m:ctrlPr>
                          <a:rPr lang="es-CO" sz="1600" i="1">
                            <a:latin typeface="Cambria Math" panose="02040503050406030204" pitchFamily="18" charset="0"/>
                          </a:rPr>
                        </m:ctrlPr>
                      </m:dPr>
                      <m:e>
                        <m:r>
                          <a:rPr lang="es-CO" sz="1600" b="1" i="1">
                            <a:latin typeface="Cambria Math" panose="02040503050406030204" pitchFamily="18" charset="0"/>
                          </a:rPr>
                          <m:t>𝒅</m:t>
                        </m:r>
                        <m:r>
                          <a:rPr lang="es-CO" sz="1600">
                            <a:latin typeface="Cambria Math" panose="02040503050406030204" pitchFamily="18" charset="0"/>
                          </a:rPr>
                          <m:t> ∈</m:t>
                        </m:r>
                        <m:sSup>
                          <m:sSupPr>
                            <m:ctrlPr>
                              <a:rPr lang="es-CO" sz="1600" i="1">
                                <a:latin typeface="Cambria Math" panose="02040503050406030204" pitchFamily="18" charset="0"/>
                              </a:rPr>
                            </m:ctrlPr>
                          </m:sSupPr>
                          <m:e>
                            <m:r>
                              <a:rPr lang="es-CO" sz="1600">
                                <a:latin typeface="Cambria Math" panose="02040503050406030204" pitchFamily="18" charset="0"/>
                              </a:rPr>
                              <m:t>ℝ</m:t>
                            </m:r>
                          </m:e>
                          <m:sup>
                            <m:r>
                              <a:rPr lang="es-CO" sz="1600" i="1">
                                <a:latin typeface="Cambria Math" panose="02040503050406030204" pitchFamily="18" charset="0"/>
                              </a:rPr>
                              <m:t>𝑝</m:t>
                            </m:r>
                          </m:sup>
                        </m:sSup>
                        <m:r>
                          <a:rPr lang="es-CO" sz="1600">
                            <a:latin typeface="Cambria Math" panose="02040503050406030204" pitchFamily="18" charset="0"/>
                          </a:rPr>
                          <m:t>:</m:t>
                        </m:r>
                        <m:r>
                          <a:rPr lang="es-CO" sz="1600" b="1" i="1">
                            <a:latin typeface="Cambria Math" panose="02040503050406030204" pitchFamily="18" charset="0"/>
                          </a:rPr>
                          <m:t>𝒅</m:t>
                        </m:r>
                        <m:r>
                          <a:rPr lang="es-CO" sz="1600">
                            <a:latin typeface="Cambria Math" panose="02040503050406030204" pitchFamily="18" charset="0"/>
                          </a:rPr>
                          <m:t>′</m:t>
                        </m:r>
                        <m:r>
                          <a:rPr lang="es-CO" sz="1600" b="1" i="1">
                            <a:latin typeface="Cambria Math" panose="02040503050406030204" pitchFamily="18" charset="0"/>
                          </a:rPr>
                          <m:t>𝒅</m:t>
                        </m:r>
                        <m:r>
                          <a:rPr lang="es-CO" sz="1600">
                            <a:latin typeface="Cambria Math" panose="02040503050406030204" pitchFamily="18" charset="0"/>
                          </a:rPr>
                          <m:t>=1</m:t>
                        </m:r>
                      </m:e>
                    </m:d>
                    <m:r>
                      <a:rPr lang="es-ES" sz="1600" b="0" i="0" smtClean="0">
                        <a:latin typeface="Cambria Math" panose="02040503050406030204" pitchFamily="18" charset="0"/>
                      </a:rPr>
                      <m:t> </m:t>
                    </m:r>
                  </m:oMath>
                </a14:m>
                <a:r>
                  <a:rPr lang="es-ES" sz="1600" dirty="0">
                    <a:solidFill>
                      <a:srgbClr val="2C2C2C"/>
                    </a:solidFill>
                    <a:latin typeface="Montserrat" panose="00000500000000000000" pitchFamily="2" charset="0"/>
                    <a:ea typeface="Source Sans Pro" panose="020B0503030403020204" pitchFamily="34" charset="0"/>
                  </a:rPr>
                  <a:t>el conjunto de todas las direcciones unitarias de proyección p-dimensional. La atipicidad SD </a:t>
                </a:r>
                <a14:m>
                  <m:oMath xmlns:m="http://schemas.openxmlformats.org/officeDocument/2006/math">
                    <m:r>
                      <a:rPr lang="es-CO" i="1"/>
                      <m:t>𝑟</m:t>
                    </m:r>
                    <m:r>
                      <a:rPr lang="es-CO" i="1"/>
                      <m:t>(∙)</m:t>
                    </m:r>
                  </m:oMath>
                </a14:m>
                <a:r>
                  <a:rPr lang="es-CO" dirty="0"/>
                  <a:t> </a:t>
                </a:r>
                <a:r>
                  <a:rPr lang="es-ES" sz="1600" dirty="0">
                    <a:solidFill>
                      <a:srgbClr val="2C2C2C"/>
                    </a:solidFill>
                    <a:latin typeface="Montserrat" panose="00000500000000000000" pitchFamily="2" charset="0"/>
                    <a:ea typeface="Source Sans Pro" panose="020B0503030403020204" pitchFamily="34" charset="0"/>
                  </a:rPr>
                  <a:t> de un punto de datos </a:t>
                </a:r>
                <a14:m>
                  <m:oMath xmlns:m="http://schemas.openxmlformats.org/officeDocument/2006/math">
                    <m:sSub>
                      <m:sSubPr>
                        <m:ctrlPr>
                          <a:rPr lang="es-CO" i="1"/>
                        </m:ctrlPr>
                      </m:sSubPr>
                      <m:e>
                        <m:r>
                          <a:rPr lang="es-CO" i="1"/>
                          <m:t>𝓍</m:t>
                        </m:r>
                      </m:e>
                      <m:sub>
                        <m:r>
                          <a:rPr lang="es-CO" i="1"/>
                          <m:t>𝑖</m:t>
                        </m:r>
                      </m:sub>
                    </m:sSub>
                    <m:r>
                      <a:rPr lang="es-CO" i="1"/>
                      <m:t> </m:t>
                    </m:r>
                  </m:oMath>
                </a14:m>
                <a:r>
                  <a:rPr lang="es-ES" sz="1600" dirty="0">
                    <a:solidFill>
                      <a:srgbClr val="2C2C2C"/>
                    </a:solidFill>
                    <a:latin typeface="Montserrat" panose="00000500000000000000" pitchFamily="2" charset="0"/>
                    <a:ea typeface="Source Sans Pro" panose="020B0503030403020204" pitchFamily="34" charset="0"/>
                  </a:rPr>
                  <a:t> en una dirección </a:t>
                </a:r>
                <a14:m>
                  <m:oMath xmlns:m="http://schemas.openxmlformats.org/officeDocument/2006/math">
                    <m:r>
                      <a:rPr lang="es-CO" b="1" i="1"/>
                      <m:t>𝒅</m:t>
                    </m:r>
                    <m:r>
                      <a:rPr lang="es-CO" i="1"/>
                      <m:t>∈</m:t>
                    </m:r>
                    <m:sSub>
                      <m:sSubPr>
                        <m:ctrlPr>
                          <a:rPr lang="es-CO" i="1"/>
                        </m:ctrlPr>
                      </m:sSubPr>
                      <m:e>
                        <m:r>
                          <a:rPr lang="es-CO" i="1"/>
                          <m:t>𝑆</m:t>
                        </m:r>
                      </m:e>
                      <m:sub>
                        <m:r>
                          <a:rPr lang="es-CO" i="1"/>
                          <m:t>𝑑</m:t>
                        </m:r>
                      </m:sub>
                    </m:sSub>
                  </m:oMath>
                </a14:m>
                <a:r>
                  <a:rPr lang="es-ES" sz="1600" dirty="0">
                    <a:solidFill>
                      <a:srgbClr val="2C2C2C"/>
                    </a:solidFill>
                    <a:latin typeface="Montserrat" panose="00000500000000000000" pitchFamily="2" charset="0"/>
                    <a:ea typeface="Source Sans Pro" panose="020B0503030403020204" pitchFamily="34" charset="0"/>
                  </a:rPr>
                  <a:t> típicamente se calcula como la distancia entre las observaciones proyectadas </a:t>
                </a:r>
                <a14:m>
                  <m:oMath xmlns:m="http://schemas.openxmlformats.org/officeDocument/2006/math">
                    <m:r>
                      <a:rPr lang="es-CO" b="1" i="1"/>
                      <m:t>𝒅</m:t>
                    </m:r>
                    <m:r>
                      <a:rPr lang="es-CO" b="1" i="1"/>
                      <m:t>′</m:t>
                    </m:r>
                    <m:sSub>
                      <m:sSubPr>
                        <m:ctrlPr>
                          <a:rPr lang="es-CO" i="1"/>
                        </m:ctrlPr>
                      </m:sSubPr>
                      <m:e>
                        <m:r>
                          <a:rPr lang="es-CO" i="1"/>
                          <m:t>𝓍</m:t>
                        </m:r>
                      </m:e>
                      <m:sub>
                        <m:r>
                          <a:rPr lang="es-CO" i="1"/>
                          <m:t>𝑖</m:t>
                        </m:r>
                      </m:sub>
                    </m:sSub>
                  </m:oMath>
                </a14:m>
                <a:r>
                  <a:rPr lang="es-ES" sz="1600" dirty="0">
                    <a:solidFill>
                      <a:srgbClr val="2C2C2C"/>
                    </a:solidFill>
                    <a:latin typeface="Montserrat" panose="00000500000000000000" pitchFamily="2" charset="0"/>
                    <a:ea typeface="Source Sans Pro" panose="020B0503030403020204" pitchFamily="34" charset="0"/>
                  </a:rPr>
                  <a:t> y una estimación de ubicación univariada </a:t>
                </a:r>
                <a14:m>
                  <m:oMath xmlns:m="http://schemas.openxmlformats.org/officeDocument/2006/math">
                    <m:r>
                      <a:rPr lang="es-CO" i="1"/>
                      <m:t>𝜇</m:t>
                    </m:r>
                    <m:d>
                      <m:dPr>
                        <m:ctrlPr>
                          <a:rPr lang="es-CO" i="1">
                            <a:latin typeface="Cambria Math" panose="02040503050406030204" pitchFamily="18" charset="0"/>
                          </a:rPr>
                        </m:ctrlPr>
                      </m:dPr>
                      <m:e>
                        <m:r>
                          <a:rPr lang="es-CO" i="1"/>
                          <m:t>∙</m:t>
                        </m:r>
                      </m:e>
                    </m:d>
                  </m:oMath>
                </a14:m>
                <a:r>
                  <a:rPr lang="es-ES" sz="1600" dirty="0">
                    <a:solidFill>
                      <a:srgbClr val="2C2C2C"/>
                    </a:solidFill>
                    <a:latin typeface="Montserrat" panose="00000500000000000000" pitchFamily="2" charset="0"/>
                    <a:ea typeface="Source Sans Pro" panose="020B0503030403020204" pitchFamily="34" charset="0"/>
                  </a:rPr>
                  <a:t> re-escalada por una estimación de dispersión univariada </a:t>
                </a:r>
                <a14:m>
                  <m:oMath xmlns:m="http://schemas.openxmlformats.org/officeDocument/2006/math">
                    <m:r>
                      <a:rPr lang="es-CO" i="1"/>
                      <m:t>𝜎</m:t>
                    </m:r>
                    <m:r>
                      <a:rPr lang="es-CO" i="1"/>
                      <m:t>(∙)</m:t>
                    </m:r>
                  </m:oMath>
                </a14:m>
                <a:r>
                  <a:rPr lang="es-ES" sz="1600" dirty="0">
                    <a:solidFill>
                      <a:srgbClr val="2C2C2C"/>
                    </a:solidFill>
                    <a:latin typeface="Montserrat" panose="00000500000000000000" pitchFamily="2" charset="0"/>
                    <a:ea typeface="Source Sans Pro" panose="020B0503030403020204" pitchFamily="34" charset="0"/>
                  </a:rPr>
                  <a:t>. Por lo tanto, para cualquier </a:t>
                </a:r>
                <a14:m>
                  <m:oMath xmlns:m="http://schemas.openxmlformats.org/officeDocument/2006/math">
                    <m:sSub>
                      <m:sSubPr>
                        <m:ctrlPr>
                          <a:rPr lang="es-CO" i="1"/>
                        </m:ctrlPr>
                      </m:sSubPr>
                      <m:e>
                        <m:r>
                          <a:rPr lang="es-CO" i="1"/>
                          <m:t>𝓍</m:t>
                        </m:r>
                      </m:e>
                      <m:sub>
                        <m:r>
                          <a:rPr lang="es-CO" i="1"/>
                          <m:t>𝑖</m:t>
                        </m:r>
                      </m:sub>
                    </m:sSub>
                  </m:oMath>
                </a14:m>
                <a:r>
                  <a:rPr lang="es-ES" sz="1600" dirty="0">
                    <a:solidFill>
                      <a:srgbClr val="2C2C2C"/>
                    </a:solidFill>
                    <a:latin typeface="Montserrat" panose="00000500000000000000" pitchFamily="2" charset="0"/>
                    <a:ea typeface="Source Sans Pro" panose="020B0503030403020204" pitchFamily="34" charset="0"/>
                  </a:rPr>
                  <a:t>, el </a:t>
                </a:r>
                <a14:m>
                  <m:oMath xmlns:m="http://schemas.openxmlformats.org/officeDocument/2006/math">
                    <m:r>
                      <a:rPr lang="es-CO" i="1"/>
                      <m:t>𝑟</m:t>
                    </m:r>
                    <m:r>
                      <a:rPr lang="es-CO" i="1"/>
                      <m:t>(</m:t>
                    </m:r>
                    <m:r>
                      <a:rPr lang="es-CO"/>
                      <m:t> </m:t>
                    </m:r>
                    <m:sSub>
                      <m:sSubPr>
                        <m:ctrlPr>
                          <a:rPr lang="es-CO" i="1"/>
                        </m:ctrlPr>
                      </m:sSubPr>
                      <m:e>
                        <m:r>
                          <a:rPr lang="es-CO" i="1"/>
                          <m:t>𝓍</m:t>
                        </m:r>
                      </m:e>
                      <m:sub>
                        <m:r>
                          <a:rPr lang="es-CO" i="1"/>
                          <m:t>𝑖</m:t>
                        </m:r>
                      </m:sub>
                    </m:sSub>
                    <m:r>
                      <a:rPr lang="es-CO" i="1"/>
                      <m:t>,</m:t>
                    </m:r>
                    <m:r>
                      <a:rPr lang="es-CO" b="1" i="1"/>
                      <m:t>𝐱</m:t>
                    </m:r>
                    <m:r>
                      <a:rPr lang="es-CO" i="1"/>
                      <m:t>)≡</m:t>
                    </m:r>
                    <m:sSub>
                      <m:sSubPr>
                        <m:ctrlPr>
                          <a:rPr lang="es-CO" i="1"/>
                        </m:ctrlPr>
                      </m:sSubPr>
                      <m:e>
                        <m:r>
                          <a:rPr lang="es-CO" i="1"/>
                          <m:t>𝑟</m:t>
                        </m:r>
                      </m:e>
                      <m:sub>
                        <m:r>
                          <a:rPr lang="es-CO" i="1"/>
                          <m:t>𝑖</m:t>
                        </m:r>
                      </m:sub>
                    </m:sSub>
                  </m:oMath>
                </a14:m>
                <a:r>
                  <a:rPr lang="es-ES" sz="1600" dirty="0">
                    <a:solidFill>
                      <a:srgbClr val="2C2C2C"/>
                    </a:solidFill>
                    <a:latin typeface="Montserrat" panose="00000500000000000000" pitchFamily="2" charset="0"/>
                    <a:ea typeface="Source Sans Pro" panose="020B0503030403020204" pitchFamily="34" charset="0"/>
                  </a:rPr>
                  <a:t>, se define como:</a:t>
                </a:r>
              </a:p>
            </p:txBody>
          </p:sp>
        </mc:Choice>
        <mc:Fallback>
          <p:sp>
            <p:nvSpPr>
              <p:cNvPr id="14" name="Rectángulo 13">
                <a:extLst>
                  <a:ext uri="{FF2B5EF4-FFF2-40B4-BE49-F238E27FC236}">
                    <a16:creationId xmlns:a16="http://schemas.microsoft.com/office/drawing/2014/main" id="{9FB6D99F-C6ED-4B88-A37E-1BF4C45A95CB}"/>
                  </a:ext>
                </a:extLst>
              </p:cNvPr>
              <p:cNvSpPr>
                <a:spLocks noRot="1" noChangeAspect="1" noMove="1" noResize="1" noEditPoints="1" noAdjustHandles="1" noChangeArrowheads="1" noChangeShapeType="1" noTextEdit="1"/>
              </p:cNvSpPr>
              <p:nvPr/>
            </p:nvSpPr>
            <p:spPr>
              <a:xfrm>
                <a:off x="2623931" y="2606941"/>
                <a:ext cx="8918712" cy="1444626"/>
              </a:xfrm>
              <a:prstGeom prst="rect">
                <a:avLst/>
              </a:prstGeom>
              <a:blipFill>
                <a:blip r:embed="rId2"/>
                <a:stretch>
                  <a:fillRect l="-342" t="-1266" r="-410" b="-4219"/>
                </a:stretch>
              </a:blipFill>
            </p:spPr>
            <p:txBody>
              <a:bodyPr/>
              <a:lstStyle/>
              <a:p>
                <a:r>
                  <a:rPr lang="es-CO">
                    <a:noFill/>
                  </a:rPr>
                  <a:t> </a:t>
                </a:r>
              </a:p>
            </p:txBody>
          </p:sp>
        </mc:Fallback>
      </mc:AlternateContent>
      <mc:AlternateContent xmlns:mc="http://schemas.openxmlformats.org/markup-compatibility/2006">
        <mc:Choice xmlns:a14="http://schemas.microsoft.com/office/drawing/2010/main" Requires="a14">
          <p:sp>
            <p:nvSpPr>
              <p:cNvPr id="17" name="Rectángulo 16">
                <a:extLst>
                  <a:ext uri="{FF2B5EF4-FFF2-40B4-BE49-F238E27FC236}">
                    <a16:creationId xmlns:a16="http://schemas.microsoft.com/office/drawing/2014/main" id="{EDB9721C-27B7-4965-834B-9A83A00B0D9E}"/>
                  </a:ext>
                </a:extLst>
              </p:cNvPr>
              <p:cNvSpPr/>
              <p:nvPr/>
            </p:nvSpPr>
            <p:spPr>
              <a:xfrm>
                <a:off x="4638873" y="4144386"/>
                <a:ext cx="3312766" cy="702372"/>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es-CO" i="1">
                          <a:latin typeface="Cambria Math" panose="02040503050406030204" pitchFamily="18" charset="0"/>
                        </a:rPr>
                        <m:t>𝑟</m:t>
                      </m:r>
                      <m:r>
                        <a:rPr lang="es-CO" i="0">
                          <a:latin typeface="Cambria Math" panose="02040503050406030204" pitchFamily="18" charset="0"/>
                        </a:rPr>
                        <m:t>( </m:t>
                      </m:r>
                      <m:sSub>
                        <m:sSubPr>
                          <m:ctrlPr>
                            <a:rPr lang="es-CO" i="1">
                              <a:latin typeface="Cambria Math" panose="02040503050406030204" pitchFamily="18" charset="0"/>
                            </a:rPr>
                          </m:ctrlPr>
                        </m:sSubPr>
                        <m:e>
                          <m:r>
                            <a:rPr lang="es-CO" i="0">
                              <a:latin typeface="Cambria Math" panose="02040503050406030204" pitchFamily="18" charset="0"/>
                            </a:rPr>
                            <m:t>𝓍</m:t>
                          </m:r>
                        </m:e>
                        <m:sub>
                          <m:r>
                            <a:rPr lang="es-CO" i="1">
                              <a:latin typeface="Cambria Math" panose="02040503050406030204" pitchFamily="18" charset="0"/>
                            </a:rPr>
                            <m:t>𝑖</m:t>
                          </m:r>
                        </m:sub>
                      </m:sSub>
                      <m:r>
                        <a:rPr lang="es-CO" i="0">
                          <a:latin typeface="Cambria Math" panose="02040503050406030204" pitchFamily="18" charset="0"/>
                        </a:rPr>
                        <m:t>,</m:t>
                      </m:r>
                      <m:r>
                        <a:rPr lang="es-CO" b="1" i="0">
                          <a:latin typeface="Cambria Math" panose="02040503050406030204" pitchFamily="18" charset="0"/>
                        </a:rPr>
                        <m:t>𝐱</m:t>
                      </m:r>
                      <m:r>
                        <a:rPr lang="es-CO" b="0" i="0">
                          <a:latin typeface="Cambria Math" panose="02040503050406030204" pitchFamily="18" charset="0"/>
                        </a:rPr>
                        <m:t>)≡</m:t>
                      </m:r>
                      <m:limLow>
                        <m:limLowPr>
                          <m:ctrlPr>
                            <a:rPr lang="es-CO" b="0" i="1">
                              <a:latin typeface="Cambria Math" panose="02040503050406030204" pitchFamily="18" charset="0"/>
                            </a:rPr>
                          </m:ctrlPr>
                        </m:limLowPr>
                        <m:e>
                          <m:r>
                            <m:rPr>
                              <m:sty m:val="p"/>
                            </m:rPr>
                            <a:rPr lang="es-CO" b="0" i="0">
                              <a:latin typeface="Cambria Math" panose="02040503050406030204" pitchFamily="18" charset="0"/>
                            </a:rPr>
                            <m:t>sup</m:t>
                          </m:r>
                        </m:e>
                        <m:lim>
                          <m:r>
                            <a:rPr lang="es-CO" b="1" i="1">
                              <a:latin typeface="Cambria Math" panose="02040503050406030204" pitchFamily="18" charset="0"/>
                            </a:rPr>
                            <m:t>𝒅</m:t>
                          </m:r>
                          <m:r>
                            <a:rPr lang="es-CO" b="0" i="0">
                              <a:latin typeface="Cambria Math" panose="02040503050406030204" pitchFamily="18" charset="0"/>
                            </a:rPr>
                            <m:t>∈</m:t>
                          </m:r>
                          <m:sSub>
                            <m:sSubPr>
                              <m:ctrlPr>
                                <a:rPr lang="es-CO" b="0" i="1">
                                  <a:latin typeface="Cambria Math" panose="02040503050406030204" pitchFamily="18" charset="0"/>
                                </a:rPr>
                              </m:ctrlPr>
                            </m:sSubPr>
                            <m:e>
                              <m:r>
                                <a:rPr lang="es-CO" b="0" i="1">
                                  <a:latin typeface="Cambria Math" panose="02040503050406030204" pitchFamily="18" charset="0"/>
                                </a:rPr>
                                <m:t>𝑆</m:t>
                              </m:r>
                            </m:e>
                            <m:sub>
                              <m:r>
                                <a:rPr lang="es-CO" b="0" i="1">
                                  <a:latin typeface="Cambria Math" panose="02040503050406030204" pitchFamily="18" charset="0"/>
                                </a:rPr>
                                <m:t>𝑑</m:t>
                              </m:r>
                            </m:sub>
                          </m:sSub>
                        </m:lim>
                      </m:limLow>
                      <m:f>
                        <m:fPr>
                          <m:ctrlPr>
                            <a:rPr lang="es-CO" b="0" i="1">
                              <a:latin typeface="Cambria Math" panose="02040503050406030204" pitchFamily="18" charset="0"/>
                            </a:rPr>
                          </m:ctrlPr>
                        </m:fPr>
                        <m:num>
                          <m:d>
                            <m:dPr>
                              <m:begChr m:val="|"/>
                              <m:endChr m:val="|"/>
                              <m:ctrlPr>
                                <a:rPr lang="es-CO" b="0" i="1">
                                  <a:latin typeface="Cambria Math" panose="02040503050406030204" pitchFamily="18" charset="0"/>
                                </a:rPr>
                              </m:ctrlPr>
                            </m:dPr>
                            <m:e>
                              <m:d>
                                <m:dPr>
                                  <m:begChr m:val=""/>
                                  <m:ctrlPr>
                                    <a:rPr lang="es-CO" b="0" i="1">
                                      <a:latin typeface="Cambria Math" panose="02040503050406030204" pitchFamily="18" charset="0"/>
                                    </a:rPr>
                                  </m:ctrlPr>
                                </m:dPr>
                                <m:e>
                                  <m:r>
                                    <a:rPr lang="es-CO" b="1" i="1">
                                      <a:latin typeface="Cambria Math" panose="02040503050406030204" pitchFamily="18" charset="0"/>
                                    </a:rPr>
                                    <m:t>𝒅</m:t>
                                  </m:r>
                                  <m:r>
                                    <a:rPr lang="es-CO" b="0" i="0">
                                      <a:latin typeface="Cambria Math" panose="02040503050406030204" pitchFamily="18" charset="0"/>
                                    </a:rPr>
                                    <m:t>′</m:t>
                                  </m:r>
                                  <m:sSub>
                                    <m:sSubPr>
                                      <m:ctrlPr>
                                        <a:rPr lang="es-CO" b="0" i="1">
                                          <a:latin typeface="Cambria Math" panose="02040503050406030204" pitchFamily="18" charset="0"/>
                                        </a:rPr>
                                      </m:ctrlPr>
                                    </m:sSubPr>
                                    <m:e>
                                      <m:r>
                                        <a:rPr lang="es-CO" b="0" i="0">
                                          <a:latin typeface="Cambria Math" panose="02040503050406030204" pitchFamily="18" charset="0"/>
                                        </a:rPr>
                                        <m:t>𝓍</m:t>
                                      </m:r>
                                    </m:e>
                                    <m:sub>
                                      <m:r>
                                        <a:rPr lang="es-CO" b="0" i="1">
                                          <a:latin typeface="Cambria Math" panose="02040503050406030204" pitchFamily="18" charset="0"/>
                                        </a:rPr>
                                        <m:t>𝑖</m:t>
                                      </m:r>
                                    </m:sub>
                                  </m:sSub>
                                  <m:r>
                                    <a:rPr lang="es-CO" b="0" i="0">
                                      <a:latin typeface="Cambria Math" panose="02040503050406030204" pitchFamily="18" charset="0"/>
                                    </a:rPr>
                                    <m:t> −</m:t>
                                  </m:r>
                                  <m:r>
                                    <a:rPr lang="es-CO" b="0" i="1">
                                      <a:latin typeface="Cambria Math" panose="02040503050406030204" pitchFamily="18" charset="0"/>
                                    </a:rPr>
                                    <m:t>𝜇</m:t>
                                  </m:r>
                                  <m:r>
                                    <a:rPr lang="es-CO" b="0" i="0">
                                      <a:latin typeface="Cambria Math" panose="02040503050406030204" pitchFamily="18" charset="0"/>
                                    </a:rPr>
                                    <m:t>(</m:t>
                                  </m:r>
                                  <m:r>
                                    <a:rPr lang="es-CO" b="1" i="1">
                                      <a:latin typeface="Cambria Math" panose="02040503050406030204" pitchFamily="18" charset="0"/>
                                    </a:rPr>
                                    <m:t>𝒅</m:t>
                                  </m:r>
                                  <m:r>
                                    <a:rPr lang="es-CO" b="0" i="0">
                                      <a:latin typeface="Cambria Math" panose="02040503050406030204" pitchFamily="18" charset="0"/>
                                    </a:rPr>
                                    <m:t>′</m:t>
                                  </m:r>
                                  <m:r>
                                    <a:rPr lang="es-CO" b="1" i="0">
                                      <a:latin typeface="Cambria Math" panose="02040503050406030204" pitchFamily="18" charset="0"/>
                                    </a:rPr>
                                    <m:t>𝐱</m:t>
                                  </m:r>
                                </m:e>
                              </m:d>
                            </m:e>
                          </m:d>
                        </m:num>
                        <m:den>
                          <m:d>
                            <m:dPr>
                              <m:begChr m:val=""/>
                              <m:ctrlPr>
                                <a:rPr lang="es-CO" b="0" i="1">
                                  <a:latin typeface="Cambria Math" panose="02040503050406030204" pitchFamily="18" charset="0"/>
                                </a:rPr>
                              </m:ctrlPr>
                            </m:dPr>
                            <m:e>
                              <m:r>
                                <a:rPr lang="es-CO" b="0" i="1">
                                  <a:latin typeface="Cambria Math" panose="02040503050406030204" pitchFamily="18" charset="0"/>
                                </a:rPr>
                                <m:t>𝜎</m:t>
                              </m:r>
                              <m:r>
                                <a:rPr lang="es-CO" b="0" i="0">
                                  <a:latin typeface="Cambria Math" panose="02040503050406030204" pitchFamily="18" charset="0"/>
                                </a:rPr>
                                <m:t>(</m:t>
                              </m:r>
                              <m:r>
                                <a:rPr lang="es-CO" b="1" i="1">
                                  <a:latin typeface="Cambria Math" panose="02040503050406030204" pitchFamily="18" charset="0"/>
                                </a:rPr>
                                <m:t>𝒅</m:t>
                              </m:r>
                              <m:r>
                                <a:rPr lang="es-CO" b="0" i="0">
                                  <a:latin typeface="Cambria Math" panose="02040503050406030204" pitchFamily="18" charset="0"/>
                                </a:rPr>
                                <m:t>′</m:t>
                              </m:r>
                              <m:r>
                                <a:rPr lang="es-CO" b="1" i="0">
                                  <a:latin typeface="Cambria Math" panose="02040503050406030204" pitchFamily="18" charset="0"/>
                                </a:rPr>
                                <m:t>𝐱</m:t>
                              </m:r>
                            </m:e>
                          </m:d>
                        </m:den>
                      </m:f>
                    </m:oMath>
                  </m:oMathPara>
                </a14:m>
                <a:endParaRPr lang="es-CO" dirty="0"/>
              </a:p>
            </p:txBody>
          </p:sp>
        </mc:Choice>
        <mc:Fallback>
          <p:sp>
            <p:nvSpPr>
              <p:cNvPr id="17" name="Rectángulo 16">
                <a:extLst>
                  <a:ext uri="{FF2B5EF4-FFF2-40B4-BE49-F238E27FC236}">
                    <a16:creationId xmlns:a16="http://schemas.microsoft.com/office/drawing/2014/main" id="{EDB9721C-27B7-4965-834B-9A83A00B0D9E}"/>
                  </a:ext>
                </a:extLst>
              </p:cNvPr>
              <p:cNvSpPr>
                <a:spLocks noRot="1" noChangeAspect="1" noMove="1" noResize="1" noEditPoints="1" noAdjustHandles="1" noChangeArrowheads="1" noChangeShapeType="1" noTextEdit="1"/>
              </p:cNvSpPr>
              <p:nvPr/>
            </p:nvSpPr>
            <p:spPr>
              <a:xfrm>
                <a:off x="4638873" y="4144386"/>
                <a:ext cx="3312766" cy="702372"/>
              </a:xfrm>
              <a:prstGeom prst="rect">
                <a:avLst/>
              </a:prstGeom>
              <a:blipFill>
                <a:blip r:embed="rId3"/>
                <a:stretch>
                  <a:fillRect/>
                </a:stretch>
              </a:blipFill>
            </p:spPr>
            <p:txBody>
              <a:bodyPr/>
              <a:lstStyle/>
              <a:p>
                <a:r>
                  <a:rPr lang="es-CO">
                    <a:noFill/>
                  </a:rPr>
                  <a:t> </a:t>
                </a:r>
              </a:p>
            </p:txBody>
          </p:sp>
        </mc:Fallback>
      </mc:AlternateContent>
      <mc:AlternateContent xmlns:mc="http://schemas.openxmlformats.org/markup-compatibility/2006">
        <mc:Choice xmlns:a14="http://schemas.microsoft.com/office/drawing/2010/main" Requires="a14">
          <p:sp>
            <p:nvSpPr>
              <p:cNvPr id="18" name="Rectángulo 17">
                <a:extLst>
                  <a:ext uri="{FF2B5EF4-FFF2-40B4-BE49-F238E27FC236}">
                    <a16:creationId xmlns:a16="http://schemas.microsoft.com/office/drawing/2014/main" id="{CCD24E47-111F-4A8D-93AA-C2FDCB6FF88D}"/>
                  </a:ext>
                </a:extLst>
              </p:cNvPr>
              <p:cNvSpPr/>
              <p:nvPr/>
            </p:nvSpPr>
            <p:spPr>
              <a:xfrm>
                <a:off x="2623931" y="4981147"/>
                <a:ext cx="8918712" cy="1354217"/>
              </a:xfrm>
              <a:prstGeom prst="rect">
                <a:avLst/>
              </a:prstGeom>
            </p:spPr>
            <p:txBody>
              <a:bodyPr wrap="square">
                <a:spAutoFit/>
              </a:bodyPr>
              <a:lstStyle/>
              <a:p>
                <a:pPr algn="just"/>
                <a:r>
                  <a:rPr lang="es-ES" sz="1600" dirty="0">
                    <a:solidFill>
                      <a:srgbClr val="2C2C2C"/>
                    </a:solidFill>
                    <a:latin typeface="Montserrat" panose="00000500000000000000" pitchFamily="2" charset="0"/>
                    <a:ea typeface="Source Sans Pro" panose="020B0503030403020204" pitchFamily="34" charset="0"/>
                  </a:rPr>
                  <a:t>Para hacer </a:t>
                </a:r>
                <a14:m>
                  <m:oMath xmlns:m="http://schemas.openxmlformats.org/officeDocument/2006/math">
                    <m:r>
                      <a:rPr lang="es-CO" i="1"/>
                      <m:t>𝑟</m:t>
                    </m:r>
                    <m:r>
                      <a:rPr lang="es-CO" i="1"/>
                      <m:t>(∙)</m:t>
                    </m:r>
                  </m:oMath>
                </a14:m>
                <a:r>
                  <a:rPr lang="es-CO" dirty="0"/>
                  <a:t> </a:t>
                </a:r>
                <a:r>
                  <a:rPr lang="es-ES" sz="1600" dirty="0">
                    <a:solidFill>
                      <a:srgbClr val="2C2C2C"/>
                    </a:solidFill>
                    <a:latin typeface="Montserrat" panose="00000500000000000000" pitchFamily="2" charset="0"/>
                    <a:ea typeface="Source Sans Pro" panose="020B0503030403020204" pitchFamily="34" charset="0"/>
                  </a:rPr>
                  <a:t> una medida robusta, </a:t>
                </a:r>
                <a14:m>
                  <m:oMath xmlns:m="http://schemas.openxmlformats.org/officeDocument/2006/math">
                    <m:r>
                      <a:rPr lang="es-CO" i="1"/>
                      <m:t>𝜇</m:t>
                    </m:r>
                    <m:d>
                      <m:dPr>
                        <m:ctrlPr>
                          <a:rPr lang="es-CO" i="1"/>
                        </m:ctrlPr>
                      </m:dPr>
                      <m:e>
                        <m:r>
                          <a:rPr lang="es-CO" i="1"/>
                          <m:t>∙</m:t>
                        </m:r>
                      </m:e>
                    </m:d>
                  </m:oMath>
                </a14:m>
                <a:r>
                  <a:rPr lang="es-CO" dirty="0"/>
                  <a:t> y</a:t>
                </a:r>
                <a:r>
                  <a:rPr lang="es-ES" sz="1600" dirty="0">
                    <a:solidFill>
                      <a:srgbClr val="2C2C2C"/>
                    </a:solidFill>
                    <a:latin typeface="Montserrat" panose="00000500000000000000" pitchFamily="2" charset="0"/>
                    <a:ea typeface="Source Sans Pro" panose="020B0503030403020204" pitchFamily="34" charset="0"/>
                  </a:rPr>
                  <a:t> y </a:t>
                </a:r>
                <a14:m>
                  <m:oMath xmlns:m="http://schemas.openxmlformats.org/officeDocument/2006/math">
                    <m:r>
                      <a:rPr lang="es-CO" i="1"/>
                      <m:t>𝜎</m:t>
                    </m:r>
                    <m:r>
                      <a:rPr lang="es-CO" i="1"/>
                      <m:t>(∙)</m:t>
                    </m:r>
                  </m:oMath>
                </a14:m>
                <a:r>
                  <a:rPr lang="es-ES" sz="1600" dirty="0">
                    <a:solidFill>
                      <a:srgbClr val="2C2C2C"/>
                    </a:solidFill>
                    <a:latin typeface="Montserrat" panose="00000500000000000000" pitchFamily="2" charset="0"/>
                    <a:ea typeface="Source Sans Pro" panose="020B0503030403020204" pitchFamily="34" charset="0"/>
                  </a:rPr>
                  <a:t> suelen ser la mediana muestral y las estadísticas MAD, respectivamente (Stahel, 1981; Donoho, 1982). Los valores grandes de atipicidad indican qué puntos son particularmente atípicos en relación con el resto de los datos principales, mientras que un valor de atipicidad cercano a 0 indica que el punto está cerca de la mediana y, por lo tanto, no es atípico. Así, el estimador robusto SD para la localización y dispersión multivariada se define como:</a:t>
                </a:r>
              </a:p>
            </p:txBody>
          </p:sp>
        </mc:Choice>
        <mc:Fallback>
          <p:sp>
            <p:nvSpPr>
              <p:cNvPr id="18" name="Rectángulo 17">
                <a:extLst>
                  <a:ext uri="{FF2B5EF4-FFF2-40B4-BE49-F238E27FC236}">
                    <a16:creationId xmlns:a16="http://schemas.microsoft.com/office/drawing/2014/main" id="{CCD24E47-111F-4A8D-93AA-C2FDCB6FF88D}"/>
                  </a:ext>
                </a:extLst>
              </p:cNvPr>
              <p:cNvSpPr>
                <a:spLocks noRot="1" noChangeAspect="1" noMove="1" noResize="1" noEditPoints="1" noAdjustHandles="1" noChangeArrowheads="1" noChangeShapeType="1" noTextEdit="1"/>
              </p:cNvSpPr>
              <p:nvPr/>
            </p:nvSpPr>
            <p:spPr>
              <a:xfrm>
                <a:off x="2623931" y="4981147"/>
                <a:ext cx="8918712" cy="1354217"/>
              </a:xfrm>
              <a:prstGeom prst="rect">
                <a:avLst/>
              </a:prstGeom>
              <a:blipFill>
                <a:blip r:embed="rId4"/>
                <a:stretch>
                  <a:fillRect l="-342" t="-2252" r="-410" b="-4955"/>
                </a:stretch>
              </a:blipFill>
            </p:spPr>
            <p:txBody>
              <a:bodyPr/>
              <a:lstStyle/>
              <a:p>
                <a:r>
                  <a:rPr lang="es-CO">
                    <a:noFill/>
                  </a:rPr>
                  <a:t> </a:t>
                </a:r>
              </a:p>
            </p:txBody>
          </p:sp>
        </mc:Fallback>
      </mc:AlternateContent>
    </p:spTree>
    <p:extLst>
      <p:ext uri="{BB962C8B-B14F-4D97-AF65-F5344CB8AC3E}">
        <p14:creationId xmlns:p14="http://schemas.microsoft.com/office/powerpoint/2010/main" val="30717783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2B75BD54-B6C6-5D2D-6B4A-B71FAFBA06F2}"/>
              </a:ext>
            </a:extLst>
          </p:cNvPr>
          <p:cNvSpPr txBox="1"/>
          <p:nvPr/>
        </p:nvSpPr>
        <p:spPr>
          <a:xfrm>
            <a:off x="754427" y="558855"/>
            <a:ext cx="11081658" cy="584775"/>
          </a:xfrm>
          <a:prstGeom prst="rect">
            <a:avLst/>
          </a:prstGeom>
          <a:noFill/>
        </p:spPr>
        <p:txBody>
          <a:bodyPr wrap="square">
            <a:spAutoFit/>
          </a:bodyPr>
          <a:lstStyle/>
          <a:p>
            <a:r>
              <a:rPr lang="es-ES" sz="3200" b="1" dirty="0">
                <a:solidFill>
                  <a:srgbClr val="313EC3"/>
                </a:solidFill>
                <a:latin typeface="Montserrat" pitchFamily="2" charset="77"/>
              </a:rPr>
              <a:t>4. Marco Teórico</a:t>
            </a:r>
            <a:endParaRPr lang="es-CO" sz="3200" dirty="0">
              <a:solidFill>
                <a:schemeClr val="tx1">
                  <a:lumMod val="75000"/>
                  <a:lumOff val="25000"/>
                </a:schemeClr>
              </a:solidFill>
              <a:latin typeface="Montserrat" pitchFamily="2" charset="77"/>
            </a:endParaRPr>
          </a:p>
        </p:txBody>
      </p:sp>
      <p:sp>
        <p:nvSpPr>
          <p:cNvPr id="2" name="Rectángulo 1">
            <a:extLst>
              <a:ext uri="{FF2B5EF4-FFF2-40B4-BE49-F238E27FC236}">
                <a16:creationId xmlns:a16="http://schemas.microsoft.com/office/drawing/2014/main" id="{A3BDF709-EC28-47D0-9C82-C4889634D903}"/>
              </a:ext>
            </a:extLst>
          </p:cNvPr>
          <p:cNvSpPr/>
          <p:nvPr/>
        </p:nvSpPr>
        <p:spPr>
          <a:xfrm>
            <a:off x="4610809" y="697812"/>
            <a:ext cx="3114955" cy="461665"/>
          </a:xfrm>
          <a:prstGeom prst="rect">
            <a:avLst/>
          </a:prstGeom>
        </p:spPr>
        <p:txBody>
          <a:bodyPr wrap="none">
            <a:spAutoFit/>
          </a:bodyPr>
          <a:lstStyle/>
          <a:p>
            <a:r>
              <a:rPr lang="es-CO" sz="2400" b="1" dirty="0">
                <a:solidFill>
                  <a:srgbClr val="00599D"/>
                </a:solidFill>
                <a:latin typeface="Montserrat" panose="00000500000000000000" pitchFamily="2" charset="0"/>
                <a:ea typeface="Source Sans Pro" panose="020B0503030403020204" pitchFamily="34" charset="0"/>
              </a:rPr>
              <a:t>Dominio de la Solución</a:t>
            </a:r>
          </a:p>
        </p:txBody>
      </p:sp>
      <p:sp>
        <p:nvSpPr>
          <p:cNvPr id="4" name="Rectángulo 3">
            <a:extLst>
              <a:ext uri="{FF2B5EF4-FFF2-40B4-BE49-F238E27FC236}">
                <a16:creationId xmlns:a16="http://schemas.microsoft.com/office/drawing/2014/main" id="{EFEDF6BB-A169-4374-83D4-2B8409829D1E}"/>
              </a:ext>
            </a:extLst>
          </p:cNvPr>
          <p:cNvSpPr/>
          <p:nvPr/>
        </p:nvSpPr>
        <p:spPr>
          <a:xfrm>
            <a:off x="727923" y="1416991"/>
            <a:ext cx="1896008" cy="923330"/>
          </a:xfrm>
          <a:prstGeom prst="rect">
            <a:avLst/>
          </a:prstGeom>
        </p:spPr>
        <p:txBody>
          <a:bodyPr wrap="square">
            <a:spAutoFit/>
          </a:bodyPr>
          <a:lstStyle/>
          <a:p>
            <a:pPr marL="285750" indent="-285750">
              <a:buFont typeface="Arial" panose="020B0604020202020204" pitchFamily="34" charset="0"/>
              <a:buChar char="•"/>
            </a:pPr>
            <a:r>
              <a:rPr lang="es-ES" b="1" dirty="0">
                <a:solidFill>
                  <a:srgbClr val="2C2C2C"/>
                </a:solidFill>
                <a:latin typeface="Montserrat" panose="00000500000000000000" pitchFamily="2" charset="0"/>
                <a:ea typeface="Source Sans Pro" panose="020B0503030403020204" pitchFamily="34" charset="0"/>
              </a:rPr>
              <a:t>Estimador Stahel-Donoho (SD)</a:t>
            </a:r>
            <a:endParaRPr lang="es-CO" dirty="0"/>
          </a:p>
        </p:txBody>
      </p:sp>
      <p:sp>
        <p:nvSpPr>
          <p:cNvPr id="5" name="Rectángulo 4">
            <a:extLst>
              <a:ext uri="{FF2B5EF4-FFF2-40B4-BE49-F238E27FC236}">
                <a16:creationId xmlns:a16="http://schemas.microsoft.com/office/drawing/2014/main" id="{FF867B6C-D7F7-4E07-A5F7-2101DA1C1ED2}"/>
              </a:ext>
            </a:extLst>
          </p:cNvPr>
          <p:cNvSpPr/>
          <p:nvPr/>
        </p:nvSpPr>
        <p:spPr>
          <a:xfrm>
            <a:off x="2623931" y="1344600"/>
            <a:ext cx="8918712" cy="338554"/>
          </a:xfrm>
          <a:prstGeom prst="rect">
            <a:avLst/>
          </a:prstGeom>
        </p:spPr>
        <p:txBody>
          <a:bodyPr wrap="square">
            <a:spAutoFit/>
          </a:bodyPr>
          <a:lstStyle/>
          <a:p>
            <a:pPr algn="just"/>
            <a:r>
              <a:rPr lang="es-ES" sz="1600" dirty="0">
                <a:solidFill>
                  <a:srgbClr val="2C2C2C"/>
                </a:solidFill>
                <a:latin typeface="Montserrat" panose="00000500000000000000" pitchFamily="2" charset="0"/>
                <a:ea typeface="Source Sans Pro" panose="020B0503030403020204" pitchFamily="34" charset="0"/>
              </a:rPr>
              <a:t>Así, el estimador robusto SD para la localización y dispersión multivariada se define como:</a:t>
            </a:r>
          </a:p>
        </p:txBody>
      </p:sp>
      <mc:AlternateContent xmlns:mc="http://schemas.openxmlformats.org/markup-compatibility/2006">
        <mc:Choice xmlns:a14="http://schemas.microsoft.com/office/drawing/2010/main" Requires="a14">
          <p:sp>
            <p:nvSpPr>
              <p:cNvPr id="14" name="Rectángulo 13">
                <a:extLst>
                  <a:ext uri="{FF2B5EF4-FFF2-40B4-BE49-F238E27FC236}">
                    <a16:creationId xmlns:a16="http://schemas.microsoft.com/office/drawing/2014/main" id="{9FB6D99F-C6ED-4B88-A37E-1BF4C45A95CB}"/>
                  </a:ext>
                </a:extLst>
              </p:cNvPr>
              <p:cNvSpPr/>
              <p:nvPr/>
            </p:nvSpPr>
            <p:spPr>
              <a:xfrm>
                <a:off x="2623931" y="2606941"/>
                <a:ext cx="8918712" cy="1126077"/>
              </a:xfrm>
              <a:prstGeom prst="rect">
                <a:avLst/>
              </a:prstGeom>
            </p:spPr>
            <p:txBody>
              <a:bodyPr wrap="square">
                <a:spAutoFit/>
              </a:bodyPr>
              <a:lstStyle/>
              <a:p>
                <a:pPr algn="just"/>
                <a:r>
                  <a:rPr lang="es-ES" sz="1600" dirty="0">
                    <a:solidFill>
                      <a:srgbClr val="2C2C2C"/>
                    </a:solidFill>
                    <a:latin typeface="Montserrat" panose="00000500000000000000" pitchFamily="2" charset="0"/>
                    <a:ea typeface="Source Sans Pro" panose="020B0503030403020204" pitchFamily="34" charset="0"/>
                  </a:rPr>
                  <a:t>donde </a:t>
                </a:r>
                <a14:m>
                  <m:oMath xmlns:m="http://schemas.openxmlformats.org/officeDocument/2006/math">
                    <m:sSub>
                      <m:sSubPr>
                        <m:ctrlPr>
                          <a:rPr lang="es-CO" i="1"/>
                        </m:ctrlPr>
                      </m:sSubPr>
                      <m:e>
                        <m:r>
                          <a:rPr lang="es-CO" i="1"/>
                          <m:t>𝜔</m:t>
                        </m:r>
                      </m:e>
                      <m:sub>
                        <m:r>
                          <a:rPr lang="es-CO" i="1"/>
                          <m:t>𝑖</m:t>
                        </m:r>
                      </m:sub>
                    </m:sSub>
                    <m:d>
                      <m:dPr>
                        <m:ctrlPr>
                          <a:rPr lang="es-CO" i="1"/>
                        </m:ctrlPr>
                      </m:dPr>
                      <m:e>
                        <m:sSub>
                          <m:sSubPr>
                            <m:ctrlPr>
                              <a:rPr lang="es-CO" i="1"/>
                            </m:ctrlPr>
                          </m:sSubPr>
                          <m:e>
                            <m:r>
                              <a:rPr lang="es-CO" i="1"/>
                              <m:t>𝑟</m:t>
                            </m:r>
                          </m:e>
                          <m:sub>
                            <m:r>
                              <a:rPr lang="es-CO" i="1"/>
                              <m:t>𝑖</m:t>
                            </m:r>
                          </m:sub>
                        </m:sSub>
                      </m:e>
                    </m:d>
                    <m:r>
                      <a:rPr lang="es-CO" i="1"/>
                      <m:t>:</m:t>
                    </m:r>
                    <m:d>
                      <m:dPr>
                        <m:ctrlPr>
                          <a:rPr lang="es-CO" i="1"/>
                        </m:ctrlPr>
                      </m:dPr>
                      <m:e>
                        <m:r>
                          <a:rPr lang="es-CO" i="1"/>
                          <m:t>0,</m:t>
                        </m:r>
                        <m:r>
                          <a:rPr lang="es-ES_tradnl"/>
                          <m:t>+∞</m:t>
                        </m:r>
                      </m:e>
                    </m:d>
                    <m:r>
                      <a:rPr lang="es-ES_tradnl"/>
                      <m:t>→ (0, +∞)</m:t>
                    </m:r>
                    <m:r>
                      <a:rPr lang="es-ES_tradnl" i="1"/>
                      <m:t> </m:t>
                    </m:r>
                  </m:oMath>
                </a14:m>
                <a:r>
                  <a:rPr lang="es-ES" sz="1600" dirty="0">
                    <a:solidFill>
                      <a:srgbClr val="2C2C2C"/>
                    </a:solidFill>
                    <a:latin typeface="Montserrat" panose="00000500000000000000" pitchFamily="2" charset="0"/>
                    <a:ea typeface="Source Sans Pro" panose="020B0503030403020204" pitchFamily="34" charset="0"/>
                  </a:rPr>
                  <a:t>es una función de peso que penaliza o reduce el peso de las observaciones con una gran atipicidad. Hay varios enfoques sobre la elección de las </a:t>
                </a:r>
                <a14:m>
                  <m:oMath xmlns:m="http://schemas.openxmlformats.org/officeDocument/2006/math">
                    <m:sSub>
                      <m:sSubPr>
                        <m:ctrlPr>
                          <a:rPr lang="es-CO" i="1"/>
                        </m:ctrlPr>
                      </m:sSubPr>
                      <m:e>
                        <m:r>
                          <a:rPr lang="es-CO" i="1"/>
                          <m:t>𝜔</m:t>
                        </m:r>
                      </m:e>
                      <m:sub>
                        <m:r>
                          <a:rPr lang="es-CO" i="1"/>
                          <m:t>𝑖</m:t>
                        </m:r>
                      </m:sub>
                    </m:sSub>
                  </m:oMath>
                </a14:m>
                <a:r>
                  <a:rPr lang="es-ES" sz="1600" dirty="0">
                    <a:solidFill>
                      <a:srgbClr val="2C2C2C"/>
                    </a:solidFill>
                    <a:latin typeface="Montserrat" panose="00000500000000000000" pitchFamily="2" charset="0"/>
                    <a:ea typeface="Source Sans Pro" panose="020B0503030403020204" pitchFamily="34" charset="0"/>
                  </a:rPr>
                  <a:t> para la forma de estas funciones. Una familia de funciones de peso utilizadas en la literatura son los "pesos de Huber" que mejoran el rendimiento en la detección de valores atípicos.</a:t>
                </a:r>
              </a:p>
            </p:txBody>
          </p:sp>
        </mc:Choice>
        <mc:Fallback>
          <p:sp>
            <p:nvSpPr>
              <p:cNvPr id="14" name="Rectángulo 13">
                <a:extLst>
                  <a:ext uri="{FF2B5EF4-FFF2-40B4-BE49-F238E27FC236}">
                    <a16:creationId xmlns:a16="http://schemas.microsoft.com/office/drawing/2014/main" id="{9FB6D99F-C6ED-4B88-A37E-1BF4C45A95CB}"/>
                  </a:ext>
                </a:extLst>
              </p:cNvPr>
              <p:cNvSpPr>
                <a:spLocks noRot="1" noChangeAspect="1" noMove="1" noResize="1" noEditPoints="1" noAdjustHandles="1" noChangeArrowheads="1" noChangeShapeType="1" noTextEdit="1"/>
              </p:cNvSpPr>
              <p:nvPr/>
            </p:nvSpPr>
            <p:spPr>
              <a:xfrm>
                <a:off x="2623931" y="2606941"/>
                <a:ext cx="8918712" cy="1126077"/>
              </a:xfrm>
              <a:prstGeom prst="rect">
                <a:avLst/>
              </a:prstGeom>
              <a:blipFill>
                <a:blip r:embed="rId2"/>
                <a:stretch>
                  <a:fillRect l="-342" r="-410" b="-6522"/>
                </a:stretch>
              </a:blipFill>
            </p:spPr>
            <p:txBody>
              <a:bodyPr/>
              <a:lstStyle/>
              <a:p>
                <a:r>
                  <a:rPr lang="es-CO">
                    <a:noFill/>
                  </a:rPr>
                  <a:t> </a:t>
                </a:r>
              </a:p>
            </p:txBody>
          </p:sp>
        </mc:Fallback>
      </mc:AlternateContent>
      <p:sp>
        <p:nvSpPr>
          <p:cNvPr id="18" name="Rectángulo 17">
            <a:extLst>
              <a:ext uri="{FF2B5EF4-FFF2-40B4-BE49-F238E27FC236}">
                <a16:creationId xmlns:a16="http://schemas.microsoft.com/office/drawing/2014/main" id="{CCD24E47-111F-4A8D-93AA-C2FDCB6FF88D}"/>
              </a:ext>
            </a:extLst>
          </p:cNvPr>
          <p:cNvSpPr/>
          <p:nvPr/>
        </p:nvSpPr>
        <p:spPr>
          <a:xfrm>
            <a:off x="2623931" y="4135601"/>
            <a:ext cx="8918712" cy="1200329"/>
          </a:xfrm>
          <a:prstGeom prst="rect">
            <a:avLst/>
          </a:prstGeom>
        </p:spPr>
        <p:txBody>
          <a:bodyPr wrap="square">
            <a:spAutoFit/>
          </a:bodyPr>
          <a:lstStyle/>
          <a:p>
            <a:pPr algn="just"/>
            <a:r>
              <a:rPr lang="es-ES" b="1" i="1" dirty="0">
                <a:solidFill>
                  <a:srgbClr val="2C2C2C"/>
                </a:solidFill>
                <a:latin typeface="Montserrat" panose="00000500000000000000" pitchFamily="2" charset="0"/>
                <a:ea typeface="Source Sans Pro" panose="020B0503030403020204" pitchFamily="34" charset="0"/>
              </a:rPr>
              <a:t>El Estimador Stahel-Donoho (SD) es un estimador robusto para calcular la tendencia central en datos asimétricos y con outliers, ya que se ajusta a la distribución y ofrece estimaciones robustas de la tendencia central , proporcionando estimaciones más confiables y resistentes que los métodos convencionales.</a:t>
            </a:r>
          </a:p>
        </p:txBody>
      </p:sp>
      <mc:AlternateContent xmlns:mc="http://schemas.openxmlformats.org/markup-compatibility/2006">
        <mc:Choice xmlns:a14="http://schemas.microsoft.com/office/drawing/2010/main" Requires="a14">
          <p:sp>
            <p:nvSpPr>
              <p:cNvPr id="6" name="Rectángulo 5">
                <a:extLst>
                  <a:ext uri="{FF2B5EF4-FFF2-40B4-BE49-F238E27FC236}">
                    <a16:creationId xmlns:a16="http://schemas.microsoft.com/office/drawing/2014/main" id="{4A5212DB-8432-41EA-B2B2-50658406D54B}"/>
                  </a:ext>
                </a:extLst>
              </p:cNvPr>
              <p:cNvSpPr/>
              <p:nvPr/>
            </p:nvSpPr>
            <p:spPr>
              <a:xfrm>
                <a:off x="3053308" y="1863399"/>
                <a:ext cx="6085384" cy="563296"/>
              </a:xfrm>
              <a:prstGeom prst="rect">
                <a:avLst/>
              </a:prstGeom>
            </p:spPr>
            <p:txBody>
              <a:bodyPr wrap="none">
                <a:spAutoFit/>
              </a:bodyPr>
              <a:lstStyle/>
              <a:p>
                <a:pPr marL="1087120" indent="261620">
                  <a:spcAft>
                    <a:spcPts val="0"/>
                  </a:spcAft>
                </a:pPr>
                <a14:m>
                  <m:oMath xmlns:m="http://schemas.openxmlformats.org/officeDocument/2006/math">
                    <m:sSub>
                      <m:sSubPr>
                        <m:ctrlPr>
                          <a:rPr lang="es-CO" i="1">
                            <a:latin typeface="Cambria Math" panose="02040503050406030204" pitchFamily="18" charset="0"/>
                            <a:ea typeface="Times New Roman" panose="02020603050405020304" pitchFamily="18" charset="0"/>
                            <a:cs typeface="Arial" panose="020B0604020202020204" pitchFamily="34" charset="0"/>
                          </a:rPr>
                        </m:ctrlPr>
                      </m:sSubPr>
                      <m:e>
                        <m:acc>
                          <m:accPr>
                            <m:chr m:val="̂"/>
                            <m:ctrlPr>
                              <a:rPr lang="es-CO" b="1" i="1">
                                <a:latin typeface="Cambria Math" panose="02040503050406030204" pitchFamily="18" charset="0"/>
                                <a:ea typeface="Times New Roman" panose="02020603050405020304" pitchFamily="18" charset="0"/>
                                <a:cs typeface="Arial" panose="020B0604020202020204" pitchFamily="34" charset="0"/>
                              </a:rPr>
                            </m:ctrlPr>
                          </m:accPr>
                          <m:e>
                            <m:r>
                              <a:rPr lang="es-CO" b="1" i="1">
                                <a:latin typeface="Cambria Math" panose="02040503050406030204" pitchFamily="18" charset="0"/>
                                <a:ea typeface="Times New Roman" panose="02020603050405020304" pitchFamily="18" charset="0"/>
                                <a:cs typeface="Arial" panose="020B0604020202020204" pitchFamily="34" charset="0"/>
                              </a:rPr>
                              <m:t>𝛍</m:t>
                            </m:r>
                          </m:e>
                        </m:acc>
                      </m:e>
                      <m:sub>
                        <m:r>
                          <a:rPr lang="es-CO" i="1">
                            <a:latin typeface="Cambria Math" panose="02040503050406030204" pitchFamily="18" charset="0"/>
                            <a:ea typeface="Times New Roman" panose="02020603050405020304" pitchFamily="18" charset="0"/>
                            <a:cs typeface="Arial" panose="020B0604020202020204" pitchFamily="34" charset="0"/>
                          </a:rPr>
                          <m:t>𝑆𝐷</m:t>
                        </m:r>
                      </m:sub>
                    </m:sSub>
                    <m:r>
                      <a:rPr lang="es-CO" i="1">
                        <a:latin typeface="Cambria Math" panose="02040503050406030204" pitchFamily="18" charset="0"/>
                        <a:ea typeface="Times New Roman" panose="02020603050405020304" pitchFamily="18" charset="0"/>
                        <a:cs typeface="Arial" panose="020B0604020202020204" pitchFamily="34" charset="0"/>
                      </a:rPr>
                      <m:t>=</m:t>
                    </m:r>
                    <m:f>
                      <m:fPr>
                        <m:ctrlPr>
                          <a:rPr lang="es-CO" i="1">
                            <a:latin typeface="Cambria Math" panose="02040503050406030204" pitchFamily="18" charset="0"/>
                            <a:ea typeface="Times New Roman" panose="02020603050405020304" pitchFamily="18" charset="0"/>
                            <a:cs typeface="Arial" panose="020B0604020202020204" pitchFamily="34" charset="0"/>
                          </a:rPr>
                        </m:ctrlPr>
                      </m:fPr>
                      <m:num>
                        <m:nary>
                          <m:naryPr>
                            <m:chr m:val="∑"/>
                            <m:limLoc m:val="subSup"/>
                            <m:ctrlPr>
                              <a:rPr lang="es-CO" i="1">
                                <a:latin typeface="Cambria Math" panose="02040503050406030204" pitchFamily="18" charset="0"/>
                                <a:ea typeface="Times New Roman" panose="02020603050405020304" pitchFamily="18" charset="0"/>
                                <a:cs typeface="Arial" panose="020B0604020202020204" pitchFamily="34" charset="0"/>
                              </a:rPr>
                            </m:ctrlPr>
                          </m:naryPr>
                          <m:sub>
                            <m:r>
                              <a:rPr lang="es-CO" i="1">
                                <a:latin typeface="Cambria Math" panose="02040503050406030204" pitchFamily="18" charset="0"/>
                                <a:ea typeface="Times New Roman" panose="02020603050405020304" pitchFamily="18" charset="0"/>
                                <a:cs typeface="Arial" panose="020B0604020202020204" pitchFamily="34" charset="0"/>
                              </a:rPr>
                              <m:t>1=1</m:t>
                            </m:r>
                          </m:sub>
                          <m:sup>
                            <m:r>
                              <a:rPr lang="es-CO" i="1">
                                <a:latin typeface="Cambria Math" panose="02040503050406030204" pitchFamily="18" charset="0"/>
                                <a:ea typeface="Times New Roman" panose="02020603050405020304" pitchFamily="18" charset="0"/>
                                <a:cs typeface="Arial" panose="020B0604020202020204" pitchFamily="34" charset="0"/>
                              </a:rPr>
                              <m:t>𝑛</m:t>
                            </m:r>
                          </m:sup>
                          <m:e>
                            <m:sSub>
                              <m:sSubPr>
                                <m:ctrlPr>
                                  <a:rPr lang="es-CO" i="1">
                                    <a:latin typeface="Cambria Math" panose="02040503050406030204" pitchFamily="18" charset="0"/>
                                    <a:ea typeface="Times New Roman" panose="02020603050405020304" pitchFamily="18" charset="0"/>
                                    <a:cs typeface="Arial" panose="020B0604020202020204" pitchFamily="34" charset="0"/>
                                  </a:rPr>
                                </m:ctrlPr>
                              </m:sSubPr>
                              <m:e>
                                <m:r>
                                  <a:rPr lang="es-CO" i="1">
                                    <a:latin typeface="Cambria Math" panose="02040503050406030204" pitchFamily="18" charset="0"/>
                                    <a:ea typeface="Times New Roman" panose="02020603050405020304" pitchFamily="18" charset="0"/>
                                    <a:cs typeface="Arial" panose="020B0604020202020204" pitchFamily="34" charset="0"/>
                                  </a:rPr>
                                  <m:t>𝜔</m:t>
                                </m:r>
                              </m:e>
                              <m:sub>
                                <m:r>
                                  <a:rPr lang="es-CO" i="1">
                                    <a:latin typeface="Cambria Math" panose="02040503050406030204" pitchFamily="18" charset="0"/>
                                    <a:ea typeface="Times New Roman" panose="02020603050405020304" pitchFamily="18" charset="0"/>
                                    <a:cs typeface="Arial" panose="020B0604020202020204" pitchFamily="34" charset="0"/>
                                  </a:rPr>
                                  <m:t>𝑖</m:t>
                                </m:r>
                              </m:sub>
                            </m:sSub>
                            <m:sSub>
                              <m:sSubPr>
                                <m:ctrlPr>
                                  <a:rPr lang="es-CO" i="1">
                                    <a:latin typeface="Cambria Math" panose="02040503050406030204" pitchFamily="18" charset="0"/>
                                    <a:ea typeface="Times New Roman" panose="02020603050405020304" pitchFamily="18" charset="0"/>
                                    <a:cs typeface="Arial" panose="020B0604020202020204" pitchFamily="34" charset="0"/>
                                  </a:rPr>
                                </m:ctrlPr>
                              </m:sSubPr>
                              <m:e>
                                <m:r>
                                  <a:rPr lang="es-CO" i="1">
                                    <a:latin typeface="Cambria Math" panose="02040503050406030204" pitchFamily="18" charset="0"/>
                                    <a:ea typeface="Times New Roman" panose="02020603050405020304" pitchFamily="18" charset="0"/>
                                    <a:cs typeface="Arial" panose="020B0604020202020204" pitchFamily="34" charset="0"/>
                                  </a:rPr>
                                  <m:t>𝑥</m:t>
                                </m:r>
                              </m:e>
                              <m:sub>
                                <m:r>
                                  <a:rPr lang="es-CO" i="1">
                                    <a:latin typeface="Cambria Math" panose="02040503050406030204" pitchFamily="18" charset="0"/>
                                    <a:ea typeface="Times New Roman" panose="02020603050405020304" pitchFamily="18" charset="0"/>
                                    <a:cs typeface="Arial" panose="020B0604020202020204" pitchFamily="34" charset="0"/>
                                  </a:rPr>
                                  <m:t>𝑖</m:t>
                                </m:r>
                              </m:sub>
                            </m:sSub>
                          </m:e>
                        </m:nary>
                      </m:num>
                      <m:den>
                        <m:nary>
                          <m:naryPr>
                            <m:chr m:val="∑"/>
                            <m:limLoc m:val="subSup"/>
                            <m:ctrlPr>
                              <a:rPr lang="es-CO" i="1">
                                <a:latin typeface="Cambria Math" panose="02040503050406030204" pitchFamily="18" charset="0"/>
                                <a:ea typeface="Times New Roman" panose="02020603050405020304" pitchFamily="18" charset="0"/>
                                <a:cs typeface="Arial" panose="020B0604020202020204" pitchFamily="34" charset="0"/>
                              </a:rPr>
                            </m:ctrlPr>
                          </m:naryPr>
                          <m:sub>
                            <m:r>
                              <a:rPr lang="es-CO" i="1">
                                <a:latin typeface="Cambria Math" panose="02040503050406030204" pitchFamily="18" charset="0"/>
                                <a:ea typeface="Times New Roman" panose="02020603050405020304" pitchFamily="18" charset="0"/>
                                <a:cs typeface="Arial" panose="020B0604020202020204" pitchFamily="34" charset="0"/>
                              </a:rPr>
                              <m:t>1=1</m:t>
                            </m:r>
                          </m:sub>
                          <m:sup>
                            <m:r>
                              <a:rPr lang="es-CO" i="1">
                                <a:latin typeface="Cambria Math" panose="02040503050406030204" pitchFamily="18" charset="0"/>
                                <a:ea typeface="Times New Roman" panose="02020603050405020304" pitchFamily="18" charset="0"/>
                                <a:cs typeface="Arial" panose="020B0604020202020204" pitchFamily="34" charset="0"/>
                              </a:rPr>
                              <m:t>𝑛</m:t>
                            </m:r>
                          </m:sup>
                          <m:e>
                            <m:sSub>
                              <m:sSubPr>
                                <m:ctrlPr>
                                  <a:rPr lang="es-CO" i="1">
                                    <a:latin typeface="Cambria Math" panose="02040503050406030204" pitchFamily="18" charset="0"/>
                                    <a:ea typeface="Times New Roman" panose="02020603050405020304" pitchFamily="18" charset="0"/>
                                    <a:cs typeface="Arial" panose="020B0604020202020204" pitchFamily="34" charset="0"/>
                                  </a:rPr>
                                </m:ctrlPr>
                              </m:sSubPr>
                              <m:e>
                                <m:r>
                                  <a:rPr lang="es-CO" i="1">
                                    <a:latin typeface="Cambria Math" panose="02040503050406030204" pitchFamily="18" charset="0"/>
                                    <a:ea typeface="Times New Roman" panose="02020603050405020304" pitchFamily="18" charset="0"/>
                                    <a:cs typeface="Arial" panose="020B0604020202020204" pitchFamily="34" charset="0"/>
                                  </a:rPr>
                                  <m:t>𝜔</m:t>
                                </m:r>
                              </m:e>
                              <m:sub>
                                <m:r>
                                  <a:rPr lang="es-CO" i="1">
                                    <a:latin typeface="Cambria Math" panose="02040503050406030204" pitchFamily="18" charset="0"/>
                                    <a:ea typeface="Times New Roman" panose="02020603050405020304" pitchFamily="18" charset="0"/>
                                    <a:cs typeface="Arial" panose="020B0604020202020204" pitchFamily="34" charset="0"/>
                                  </a:rPr>
                                  <m:t>𝑖</m:t>
                                </m:r>
                              </m:sub>
                            </m:sSub>
                          </m:e>
                        </m:nary>
                      </m:den>
                    </m:f>
                  </m:oMath>
                </a14:m>
                <a:r>
                  <a:rPr lang="es-CO" dirty="0">
                    <a:latin typeface="Arial" panose="020B0604020202020204" pitchFamily="34" charset="0"/>
                    <a:ea typeface="Times New Roman" panose="02020603050405020304" pitchFamily="18" charset="0"/>
                    <a:cs typeface="Arial" panose="020B0604020202020204" pitchFamily="34" charset="0"/>
                  </a:rPr>
                  <a:t>  y </a:t>
                </a:r>
                <a14:m>
                  <m:oMath xmlns:m="http://schemas.openxmlformats.org/officeDocument/2006/math">
                    <m:sSub>
                      <m:sSubPr>
                        <m:ctrlPr>
                          <a:rPr lang="es-CO" i="1">
                            <a:latin typeface="Cambria Math" panose="02040503050406030204" pitchFamily="18" charset="0"/>
                            <a:ea typeface="Times New Roman" panose="02020603050405020304" pitchFamily="18" charset="0"/>
                            <a:cs typeface="Arial" panose="020B0604020202020204" pitchFamily="34" charset="0"/>
                          </a:rPr>
                        </m:ctrlPr>
                      </m:sSubPr>
                      <m:e>
                        <m:acc>
                          <m:accPr>
                            <m:chr m:val="̂"/>
                            <m:ctrlPr>
                              <a:rPr lang="es-CO" b="1" i="1">
                                <a:latin typeface="Cambria Math" panose="02040503050406030204" pitchFamily="18" charset="0"/>
                                <a:ea typeface="Times New Roman" panose="02020603050405020304" pitchFamily="18" charset="0"/>
                                <a:cs typeface="Arial" panose="020B0604020202020204" pitchFamily="34" charset="0"/>
                              </a:rPr>
                            </m:ctrlPr>
                          </m:accPr>
                          <m:e>
                            <m:r>
                              <a:rPr lang="es-CO" b="1" i="1">
                                <a:latin typeface="Cambria Math" panose="02040503050406030204" pitchFamily="18" charset="0"/>
                                <a:ea typeface="Times New Roman" panose="02020603050405020304" pitchFamily="18" charset="0"/>
                                <a:cs typeface="Arial" panose="020B0604020202020204" pitchFamily="34" charset="0"/>
                              </a:rPr>
                              <m:t>𝐒</m:t>
                            </m:r>
                          </m:e>
                        </m:acc>
                      </m:e>
                      <m:sub>
                        <m:r>
                          <a:rPr lang="es-CO" i="1">
                            <a:latin typeface="Cambria Math" panose="02040503050406030204" pitchFamily="18" charset="0"/>
                            <a:ea typeface="Times New Roman" panose="02020603050405020304" pitchFamily="18" charset="0"/>
                            <a:cs typeface="Arial" panose="020B0604020202020204" pitchFamily="34" charset="0"/>
                          </a:rPr>
                          <m:t>𝑆𝐷</m:t>
                        </m:r>
                      </m:sub>
                    </m:sSub>
                    <m:r>
                      <a:rPr lang="es-CO" i="1">
                        <a:latin typeface="Cambria Math" panose="02040503050406030204" pitchFamily="18" charset="0"/>
                        <a:ea typeface="Times New Roman" panose="02020603050405020304" pitchFamily="18" charset="0"/>
                        <a:cs typeface="Arial" panose="020B0604020202020204" pitchFamily="34" charset="0"/>
                      </a:rPr>
                      <m:t>=</m:t>
                    </m:r>
                    <m:f>
                      <m:fPr>
                        <m:ctrlPr>
                          <a:rPr lang="es-CO" i="1">
                            <a:latin typeface="Cambria Math" panose="02040503050406030204" pitchFamily="18" charset="0"/>
                            <a:ea typeface="Times New Roman" panose="02020603050405020304" pitchFamily="18" charset="0"/>
                            <a:cs typeface="Arial" panose="020B0604020202020204" pitchFamily="34" charset="0"/>
                          </a:rPr>
                        </m:ctrlPr>
                      </m:fPr>
                      <m:num>
                        <m:nary>
                          <m:naryPr>
                            <m:chr m:val="∑"/>
                            <m:limLoc m:val="subSup"/>
                            <m:ctrlPr>
                              <a:rPr lang="es-CO" i="1">
                                <a:latin typeface="Cambria Math" panose="02040503050406030204" pitchFamily="18" charset="0"/>
                                <a:ea typeface="Times New Roman" panose="02020603050405020304" pitchFamily="18" charset="0"/>
                                <a:cs typeface="Arial" panose="020B0604020202020204" pitchFamily="34" charset="0"/>
                              </a:rPr>
                            </m:ctrlPr>
                          </m:naryPr>
                          <m:sub>
                            <m:r>
                              <a:rPr lang="es-CO" i="1">
                                <a:latin typeface="Cambria Math" panose="02040503050406030204" pitchFamily="18" charset="0"/>
                                <a:ea typeface="Times New Roman" panose="02020603050405020304" pitchFamily="18" charset="0"/>
                                <a:cs typeface="Arial" panose="020B0604020202020204" pitchFamily="34" charset="0"/>
                              </a:rPr>
                              <m:t>1=1</m:t>
                            </m:r>
                          </m:sub>
                          <m:sup>
                            <m:r>
                              <a:rPr lang="es-CO" i="1">
                                <a:latin typeface="Cambria Math" panose="02040503050406030204" pitchFamily="18" charset="0"/>
                                <a:ea typeface="Times New Roman" panose="02020603050405020304" pitchFamily="18" charset="0"/>
                                <a:cs typeface="Arial" panose="020B0604020202020204" pitchFamily="34" charset="0"/>
                              </a:rPr>
                              <m:t>𝑛</m:t>
                            </m:r>
                          </m:sup>
                          <m:e>
                            <m:sSub>
                              <m:sSubPr>
                                <m:ctrlPr>
                                  <a:rPr lang="es-CO" i="1">
                                    <a:latin typeface="Cambria Math" panose="02040503050406030204" pitchFamily="18" charset="0"/>
                                    <a:ea typeface="Times New Roman" panose="02020603050405020304" pitchFamily="18" charset="0"/>
                                    <a:cs typeface="Arial" panose="020B0604020202020204" pitchFamily="34" charset="0"/>
                                  </a:rPr>
                                </m:ctrlPr>
                              </m:sSubPr>
                              <m:e>
                                <m:r>
                                  <a:rPr lang="es-CO" i="1">
                                    <a:latin typeface="Cambria Math" panose="02040503050406030204" pitchFamily="18" charset="0"/>
                                    <a:ea typeface="Times New Roman" panose="02020603050405020304" pitchFamily="18" charset="0"/>
                                    <a:cs typeface="Arial" panose="020B0604020202020204" pitchFamily="34" charset="0"/>
                                  </a:rPr>
                                  <m:t>𝜔</m:t>
                                </m:r>
                              </m:e>
                              <m:sub>
                                <m:r>
                                  <a:rPr lang="es-CO" i="1">
                                    <a:latin typeface="Cambria Math" panose="02040503050406030204" pitchFamily="18" charset="0"/>
                                    <a:ea typeface="Times New Roman" panose="02020603050405020304" pitchFamily="18" charset="0"/>
                                    <a:cs typeface="Arial" panose="020B0604020202020204" pitchFamily="34" charset="0"/>
                                  </a:rPr>
                                  <m:t>𝑖</m:t>
                                </m:r>
                              </m:sub>
                            </m:sSub>
                            <m:r>
                              <a:rPr lang="es-CO" i="1">
                                <a:latin typeface="Cambria Math" panose="02040503050406030204" pitchFamily="18" charset="0"/>
                                <a:ea typeface="Times New Roman" panose="02020603050405020304" pitchFamily="18" charset="0"/>
                                <a:cs typeface="Arial" panose="020B0604020202020204" pitchFamily="34" charset="0"/>
                              </a:rPr>
                              <m:t>(</m:t>
                            </m:r>
                            <m:sSub>
                              <m:sSubPr>
                                <m:ctrlPr>
                                  <a:rPr lang="es-CO" i="1">
                                    <a:latin typeface="Cambria Math" panose="02040503050406030204" pitchFamily="18" charset="0"/>
                                    <a:ea typeface="Times New Roman" panose="02020603050405020304" pitchFamily="18" charset="0"/>
                                    <a:cs typeface="Arial" panose="020B0604020202020204" pitchFamily="34" charset="0"/>
                                  </a:rPr>
                                </m:ctrlPr>
                              </m:sSubPr>
                              <m:e>
                                <m:r>
                                  <a:rPr lang="es-CO" i="1">
                                    <a:latin typeface="Cambria Math" panose="02040503050406030204" pitchFamily="18" charset="0"/>
                                    <a:ea typeface="Times New Roman" panose="02020603050405020304" pitchFamily="18" charset="0"/>
                                    <a:cs typeface="Arial" panose="020B0604020202020204" pitchFamily="34" charset="0"/>
                                  </a:rPr>
                                  <m:t>𝑥</m:t>
                                </m:r>
                              </m:e>
                              <m:sub>
                                <m:r>
                                  <a:rPr lang="es-CO" i="1">
                                    <a:latin typeface="Cambria Math" panose="02040503050406030204" pitchFamily="18" charset="0"/>
                                    <a:ea typeface="Times New Roman" panose="02020603050405020304" pitchFamily="18" charset="0"/>
                                    <a:cs typeface="Arial" panose="020B0604020202020204" pitchFamily="34" charset="0"/>
                                  </a:rPr>
                                  <m:t>𝑖</m:t>
                                </m:r>
                              </m:sub>
                            </m:sSub>
                          </m:e>
                        </m:nary>
                        <m:r>
                          <a:rPr lang="es-CO" i="1">
                            <a:latin typeface="Cambria Math" panose="02040503050406030204" pitchFamily="18" charset="0"/>
                            <a:ea typeface="Times New Roman" panose="02020603050405020304" pitchFamily="18" charset="0"/>
                            <a:cs typeface="Arial" panose="020B0604020202020204" pitchFamily="34" charset="0"/>
                          </a:rPr>
                          <m:t>−</m:t>
                        </m:r>
                        <m:sSub>
                          <m:sSubPr>
                            <m:ctrlPr>
                              <a:rPr lang="es-CO" i="1">
                                <a:latin typeface="Cambria Math" panose="02040503050406030204" pitchFamily="18" charset="0"/>
                                <a:ea typeface="Times New Roman" panose="02020603050405020304" pitchFamily="18" charset="0"/>
                                <a:cs typeface="Arial" panose="020B0604020202020204" pitchFamily="34" charset="0"/>
                              </a:rPr>
                            </m:ctrlPr>
                          </m:sSubPr>
                          <m:e>
                            <m:acc>
                              <m:accPr>
                                <m:chr m:val="̂"/>
                                <m:ctrlPr>
                                  <a:rPr lang="es-CO" b="1" i="1">
                                    <a:latin typeface="Cambria Math" panose="02040503050406030204" pitchFamily="18" charset="0"/>
                                    <a:ea typeface="Times New Roman" panose="02020603050405020304" pitchFamily="18" charset="0"/>
                                    <a:cs typeface="Arial" panose="020B0604020202020204" pitchFamily="34" charset="0"/>
                                  </a:rPr>
                                </m:ctrlPr>
                              </m:accPr>
                              <m:e>
                                <m:r>
                                  <a:rPr lang="es-CO" b="1" i="1">
                                    <a:latin typeface="Cambria Math" panose="02040503050406030204" pitchFamily="18" charset="0"/>
                                    <a:ea typeface="Times New Roman" panose="02020603050405020304" pitchFamily="18" charset="0"/>
                                    <a:cs typeface="Arial" panose="020B0604020202020204" pitchFamily="34" charset="0"/>
                                  </a:rPr>
                                  <m:t>𝛍</m:t>
                                </m:r>
                              </m:e>
                            </m:acc>
                          </m:e>
                          <m:sub>
                            <m:r>
                              <a:rPr lang="es-CO" i="1">
                                <a:latin typeface="Cambria Math" panose="02040503050406030204" pitchFamily="18" charset="0"/>
                                <a:ea typeface="Times New Roman" panose="02020603050405020304" pitchFamily="18" charset="0"/>
                                <a:cs typeface="Arial" panose="020B0604020202020204" pitchFamily="34" charset="0"/>
                              </a:rPr>
                              <m:t>𝑆𝐷</m:t>
                            </m:r>
                          </m:sub>
                        </m:sSub>
                        <m:r>
                          <a:rPr lang="es-CO" i="1">
                            <a:latin typeface="Cambria Math" panose="02040503050406030204" pitchFamily="18" charset="0"/>
                            <a:ea typeface="Times New Roman" panose="02020603050405020304" pitchFamily="18" charset="0"/>
                            <a:cs typeface="Arial" panose="020B0604020202020204" pitchFamily="34" charset="0"/>
                          </a:rPr>
                          <m:t>)′(</m:t>
                        </m:r>
                        <m:sSub>
                          <m:sSubPr>
                            <m:ctrlPr>
                              <a:rPr lang="es-CO" i="1">
                                <a:latin typeface="Cambria Math" panose="02040503050406030204" pitchFamily="18" charset="0"/>
                                <a:ea typeface="Times New Roman" panose="02020603050405020304" pitchFamily="18" charset="0"/>
                                <a:cs typeface="Arial" panose="020B0604020202020204" pitchFamily="34" charset="0"/>
                              </a:rPr>
                            </m:ctrlPr>
                          </m:sSubPr>
                          <m:e>
                            <m:r>
                              <a:rPr lang="es-CO" i="1">
                                <a:latin typeface="Cambria Math" panose="02040503050406030204" pitchFamily="18" charset="0"/>
                                <a:ea typeface="Times New Roman" panose="02020603050405020304" pitchFamily="18" charset="0"/>
                                <a:cs typeface="Arial" panose="020B0604020202020204" pitchFamily="34" charset="0"/>
                              </a:rPr>
                              <m:t>𝑥</m:t>
                            </m:r>
                          </m:e>
                          <m:sub>
                            <m:r>
                              <a:rPr lang="es-CO" i="1">
                                <a:latin typeface="Cambria Math" panose="02040503050406030204" pitchFamily="18" charset="0"/>
                                <a:ea typeface="Times New Roman" panose="02020603050405020304" pitchFamily="18" charset="0"/>
                                <a:cs typeface="Arial" panose="020B0604020202020204" pitchFamily="34" charset="0"/>
                              </a:rPr>
                              <m:t>𝑖</m:t>
                            </m:r>
                          </m:sub>
                        </m:sSub>
                        <m:r>
                          <a:rPr lang="es-CO" i="1">
                            <a:latin typeface="Cambria Math" panose="02040503050406030204" pitchFamily="18" charset="0"/>
                            <a:ea typeface="Times New Roman" panose="02020603050405020304" pitchFamily="18" charset="0"/>
                            <a:cs typeface="Arial" panose="020B0604020202020204" pitchFamily="34" charset="0"/>
                          </a:rPr>
                          <m:t>−</m:t>
                        </m:r>
                        <m:sSub>
                          <m:sSubPr>
                            <m:ctrlPr>
                              <a:rPr lang="es-CO" i="1">
                                <a:latin typeface="Cambria Math" panose="02040503050406030204" pitchFamily="18" charset="0"/>
                                <a:ea typeface="Times New Roman" panose="02020603050405020304" pitchFamily="18" charset="0"/>
                                <a:cs typeface="Arial" panose="020B0604020202020204" pitchFamily="34" charset="0"/>
                              </a:rPr>
                            </m:ctrlPr>
                          </m:sSubPr>
                          <m:e>
                            <m:acc>
                              <m:accPr>
                                <m:chr m:val="̂"/>
                                <m:ctrlPr>
                                  <a:rPr lang="es-CO" b="1" i="1">
                                    <a:latin typeface="Cambria Math" panose="02040503050406030204" pitchFamily="18" charset="0"/>
                                    <a:ea typeface="Times New Roman" panose="02020603050405020304" pitchFamily="18" charset="0"/>
                                    <a:cs typeface="Arial" panose="020B0604020202020204" pitchFamily="34" charset="0"/>
                                  </a:rPr>
                                </m:ctrlPr>
                              </m:accPr>
                              <m:e>
                                <m:r>
                                  <a:rPr lang="es-CO" b="1" i="1">
                                    <a:latin typeface="Cambria Math" panose="02040503050406030204" pitchFamily="18" charset="0"/>
                                    <a:ea typeface="Times New Roman" panose="02020603050405020304" pitchFamily="18" charset="0"/>
                                    <a:cs typeface="Arial" panose="020B0604020202020204" pitchFamily="34" charset="0"/>
                                  </a:rPr>
                                  <m:t>𝛍</m:t>
                                </m:r>
                              </m:e>
                            </m:acc>
                          </m:e>
                          <m:sub>
                            <m:r>
                              <a:rPr lang="es-CO" i="1">
                                <a:latin typeface="Cambria Math" panose="02040503050406030204" pitchFamily="18" charset="0"/>
                                <a:ea typeface="Times New Roman" panose="02020603050405020304" pitchFamily="18" charset="0"/>
                                <a:cs typeface="Arial" panose="020B0604020202020204" pitchFamily="34" charset="0"/>
                              </a:rPr>
                              <m:t>𝑆𝐷</m:t>
                            </m:r>
                          </m:sub>
                        </m:sSub>
                        <m:r>
                          <a:rPr lang="es-CO" i="1">
                            <a:latin typeface="Cambria Math" panose="02040503050406030204" pitchFamily="18" charset="0"/>
                            <a:ea typeface="Times New Roman" panose="02020603050405020304" pitchFamily="18" charset="0"/>
                            <a:cs typeface="Arial" panose="020B0604020202020204" pitchFamily="34" charset="0"/>
                          </a:rPr>
                          <m:t>)</m:t>
                        </m:r>
                      </m:num>
                      <m:den>
                        <m:nary>
                          <m:naryPr>
                            <m:chr m:val="∑"/>
                            <m:limLoc m:val="subSup"/>
                            <m:ctrlPr>
                              <a:rPr lang="es-CO" i="1">
                                <a:latin typeface="Cambria Math" panose="02040503050406030204" pitchFamily="18" charset="0"/>
                                <a:ea typeface="Times New Roman" panose="02020603050405020304" pitchFamily="18" charset="0"/>
                                <a:cs typeface="Arial" panose="020B0604020202020204" pitchFamily="34" charset="0"/>
                              </a:rPr>
                            </m:ctrlPr>
                          </m:naryPr>
                          <m:sub>
                            <m:r>
                              <a:rPr lang="es-CO" i="1">
                                <a:latin typeface="Cambria Math" panose="02040503050406030204" pitchFamily="18" charset="0"/>
                                <a:ea typeface="Times New Roman" panose="02020603050405020304" pitchFamily="18" charset="0"/>
                                <a:cs typeface="Arial" panose="020B0604020202020204" pitchFamily="34" charset="0"/>
                              </a:rPr>
                              <m:t>1=1</m:t>
                            </m:r>
                          </m:sub>
                          <m:sup>
                            <m:r>
                              <a:rPr lang="es-CO" i="1">
                                <a:latin typeface="Cambria Math" panose="02040503050406030204" pitchFamily="18" charset="0"/>
                                <a:ea typeface="Times New Roman" panose="02020603050405020304" pitchFamily="18" charset="0"/>
                                <a:cs typeface="Arial" panose="020B0604020202020204" pitchFamily="34" charset="0"/>
                              </a:rPr>
                              <m:t>𝑛</m:t>
                            </m:r>
                          </m:sup>
                          <m:e>
                            <m:sSub>
                              <m:sSubPr>
                                <m:ctrlPr>
                                  <a:rPr lang="es-CO" i="1">
                                    <a:latin typeface="Cambria Math" panose="02040503050406030204" pitchFamily="18" charset="0"/>
                                    <a:ea typeface="Times New Roman" panose="02020603050405020304" pitchFamily="18" charset="0"/>
                                    <a:cs typeface="Arial" panose="020B0604020202020204" pitchFamily="34" charset="0"/>
                                  </a:rPr>
                                </m:ctrlPr>
                              </m:sSubPr>
                              <m:e>
                                <m:r>
                                  <a:rPr lang="es-CO" i="1">
                                    <a:latin typeface="Cambria Math" panose="02040503050406030204" pitchFamily="18" charset="0"/>
                                    <a:ea typeface="Times New Roman" panose="02020603050405020304" pitchFamily="18" charset="0"/>
                                    <a:cs typeface="Arial" panose="020B0604020202020204" pitchFamily="34" charset="0"/>
                                  </a:rPr>
                                  <m:t>𝜔</m:t>
                                </m:r>
                              </m:e>
                              <m:sub>
                                <m:r>
                                  <a:rPr lang="es-CO" i="1">
                                    <a:latin typeface="Cambria Math" panose="02040503050406030204" pitchFamily="18" charset="0"/>
                                    <a:ea typeface="Times New Roman" panose="02020603050405020304" pitchFamily="18" charset="0"/>
                                    <a:cs typeface="Arial" panose="020B0604020202020204" pitchFamily="34" charset="0"/>
                                  </a:rPr>
                                  <m:t>𝑖</m:t>
                                </m:r>
                              </m:sub>
                            </m:sSub>
                          </m:e>
                        </m:nary>
                      </m:den>
                    </m:f>
                  </m:oMath>
                </a14:m>
                <a:endParaRPr lang="es-CO" dirty="0">
                  <a:latin typeface="Arial" panose="020B0604020202020204" pitchFamily="34" charset="0"/>
                  <a:ea typeface="Times New Roman" panose="02020603050405020304" pitchFamily="18" charset="0"/>
                  <a:cs typeface="Times New Roman" panose="02020603050405020304" pitchFamily="18" charset="0"/>
                </a:endParaRPr>
              </a:p>
            </p:txBody>
          </p:sp>
        </mc:Choice>
        <mc:Fallback>
          <p:sp>
            <p:nvSpPr>
              <p:cNvPr id="6" name="Rectángulo 5">
                <a:extLst>
                  <a:ext uri="{FF2B5EF4-FFF2-40B4-BE49-F238E27FC236}">
                    <a16:creationId xmlns:a16="http://schemas.microsoft.com/office/drawing/2014/main" id="{4A5212DB-8432-41EA-B2B2-50658406D54B}"/>
                  </a:ext>
                </a:extLst>
              </p:cNvPr>
              <p:cNvSpPr>
                <a:spLocks noRot="1" noChangeAspect="1" noMove="1" noResize="1" noEditPoints="1" noAdjustHandles="1" noChangeArrowheads="1" noChangeShapeType="1" noTextEdit="1"/>
              </p:cNvSpPr>
              <p:nvPr/>
            </p:nvSpPr>
            <p:spPr>
              <a:xfrm>
                <a:off x="3053308" y="1863399"/>
                <a:ext cx="6085384" cy="563296"/>
              </a:xfrm>
              <a:prstGeom prst="rect">
                <a:avLst/>
              </a:prstGeom>
              <a:blipFill>
                <a:blip r:embed="rId3"/>
                <a:stretch>
                  <a:fillRect/>
                </a:stretch>
              </a:blipFill>
            </p:spPr>
            <p:txBody>
              <a:bodyPr/>
              <a:lstStyle/>
              <a:p>
                <a:r>
                  <a:rPr lang="es-CO">
                    <a:noFill/>
                  </a:rPr>
                  <a:t> </a:t>
                </a:r>
              </a:p>
            </p:txBody>
          </p:sp>
        </mc:Fallback>
      </mc:AlternateContent>
    </p:spTree>
    <p:extLst>
      <p:ext uri="{BB962C8B-B14F-4D97-AF65-F5344CB8AC3E}">
        <p14:creationId xmlns:p14="http://schemas.microsoft.com/office/powerpoint/2010/main" val="37300256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2B75BD54-B6C6-5D2D-6B4A-B71FAFBA06F2}"/>
              </a:ext>
            </a:extLst>
          </p:cNvPr>
          <p:cNvSpPr txBox="1"/>
          <p:nvPr/>
        </p:nvSpPr>
        <p:spPr>
          <a:xfrm>
            <a:off x="754427" y="558855"/>
            <a:ext cx="11081658" cy="584775"/>
          </a:xfrm>
          <a:prstGeom prst="rect">
            <a:avLst/>
          </a:prstGeom>
          <a:noFill/>
        </p:spPr>
        <p:txBody>
          <a:bodyPr wrap="square">
            <a:spAutoFit/>
          </a:bodyPr>
          <a:lstStyle/>
          <a:p>
            <a:r>
              <a:rPr lang="es-ES" sz="3200" b="1" dirty="0">
                <a:solidFill>
                  <a:srgbClr val="313EC3"/>
                </a:solidFill>
                <a:latin typeface="Montserrat" pitchFamily="2" charset="77"/>
              </a:rPr>
              <a:t>4. Marco Teórico</a:t>
            </a:r>
            <a:endParaRPr lang="es-CO" sz="3200" dirty="0">
              <a:solidFill>
                <a:schemeClr val="tx1">
                  <a:lumMod val="75000"/>
                  <a:lumOff val="25000"/>
                </a:schemeClr>
              </a:solidFill>
              <a:latin typeface="Montserrat" pitchFamily="2" charset="77"/>
            </a:endParaRPr>
          </a:p>
        </p:txBody>
      </p:sp>
      <p:sp>
        <p:nvSpPr>
          <p:cNvPr id="2" name="Rectángulo 1">
            <a:extLst>
              <a:ext uri="{FF2B5EF4-FFF2-40B4-BE49-F238E27FC236}">
                <a16:creationId xmlns:a16="http://schemas.microsoft.com/office/drawing/2014/main" id="{A3BDF709-EC28-47D0-9C82-C4889634D903}"/>
              </a:ext>
            </a:extLst>
          </p:cNvPr>
          <p:cNvSpPr/>
          <p:nvPr/>
        </p:nvSpPr>
        <p:spPr>
          <a:xfrm>
            <a:off x="4610809" y="697812"/>
            <a:ext cx="3114955" cy="461665"/>
          </a:xfrm>
          <a:prstGeom prst="rect">
            <a:avLst/>
          </a:prstGeom>
        </p:spPr>
        <p:txBody>
          <a:bodyPr wrap="none">
            <a:spAutoFit/>
          </a:bodyPr>
          <a:lstStyle/>
          <a:p>
            <a:r>
              <a:rPr lang="es-CO" sz="2400" b="1" dirty="0">
                <a:solidFill>
                  <a:srgbClr val="00599D"/>
                </a:solidFill>
                <a:latin typeface="Montserrat" panose="00000500000000000000" pitchFamily="2" charset="0"/>
                <a:ea typeface="Source Sans Pro" panose="020B0503030403020204" pitchFamily="34" charset="0"/>
              </a:rPr>
              <a:t>Dominio de la Solución</a:t>
            </a:r>
          </a:p>
        </p:txBody>
      </p:sp>
      <p:sp>
        <p:nvSpPr>
          <p:cNvPr id="4" name="Rectángulo 3">
            <a:extLst>
              <a:ext uri="{FF2B5EF4-FFF2-40B4-BE49-F238E27FC236}">
                <a16:creationId xmlns:a16="http://schemas.microsoft.com/office/drawing/2014/main" id="{EFEDF6BB-A169-4374-83D4-2B8409829D1E}"/>
              </a:ext>
            </a:extLst>
          </p:cNvPr>
          <p:cNvSpPr/>
          <p:nvPr/>
        </p:nvSpPr>
        <p:spPr>
          <a:xfrm>
            <a:off x="727923" y="1416991"/>
            <a:ext cx="1896008" cy="1477328"/>
          </a:xfrm>
          <a:prstGeom prst="rect">
            <a:avLst/>
          </a:prstGeom>
        </p:spPr>
        <p:txBody>
          <a:bodyPr wrap="square">
            <a:spAutoFit/>
          </a:bodyPr>
          <a:lstStyle/>
          <a:p>
            <a:pPr marL="285750" indent="-285750">
              <a:buFont typeface="Arial" panose="020B0604020202020204" pitchFamily="34" charset="0"/>
              <a:buChar char="•"/>
            </a:pPr>
            <a:r>
              <a:rPr lang="en-US" b="1" dirty="0">
                <a:solidFill>
                  <a:srgbClr val="2C2C2C"/>
                </a:solidFill>
                <a:latin typeface="Montserrat" panose="00000500000000000000" pitchFamily="2" charset="0"/>
                <a:ea typeface="Source Sans Pro" panose="020B0503030403020204" pitchFamily="34" charset="0"/>
              </a:rPr>
              <a:t>Metodología Outlyingness Skewness Adjusted (SAO)</a:t>
            </a:r>
            <a:endParaRPr lang="es-CO" dirty="0"/>
          </a:p>
        </p:txBody>
      </p:sp>
      <p:sp>
        <p:nvSpPr>
          <p:cNvPr id="5" name="Rectángulo 4">
            <a:extLst>
              <a:ext uri="{FF2B5EF4-FFF2-40B4-BE49-F238E27FC236}">
                <a16:creationId xmlns:a16="http://schemas.microsoft.com/office/drawing/2014/main" id="{FF867B6C-D7F7-4E07-A5F7-2101DA1C1ED2}"/>
              </a:ext>
            </a:extLst>
          </p:cNvPr>
          <p:cNvSpPr/>
          <p:nvPr/>
        </p:nvSpPr>
        <p:spPr>
          <a:xfrm>
            <a:off x="2623931" y="1344600"/>
            <a:ext cx="8918712" cy="1323439"/>
          </a:xfrm>
          <a:prstGeom prst="rect">
            <a:avLst/>
          </a:prstGeom>
        </p:spPr>
        <p:txBody>
          <a:bodyPr wrap="square">
            <a:spAutoFit/>
          </a:bodyPr>
          <a:lstStyle/>
          <a:p>
            <a:pPr algn="just"/>
            <a:r>
              <a:rPr lang="es-ES" sz="1600">
                <a:solidFill>
                  <a:srgbClr val="2C2C2C"/>
                </a:solidFill>
                <a:latin typeface="Montserrat" panose="00000500000000000000" pitchFamily="2" charset="0"/>
                <a:ea typeface="Source Sans Pro" panose="020B0503030403020204" pitchFamily="34" charset="0"/>
              </a:rPr>
              <a:t>La metodología Outlyingness Skewness Adjusted (SAO), propuesta por Mia Hubert y Stephan Van der Veeken en 2008, es una técnica robusta para detectar outliers que ajusta la asimetría de los datos utilizando la desviación mediana absoluta (MAD). SAO aborda la dificultad de identificar valores extremos en colas largas de distribuciones sesgadas, ofreciendo un método alternativo de búsqueda de proyección para detectar valores atípicos. El SAO se define como:</a:t>
            </a:r>
            <a:endParaRPr lang="es-ES" sz="1600" dirty="0">
              <a:solidFill>
                <a:srgbClr val="2C2C2C"/>
              </a:solidFill>
              <a:latin typeface="Montserrat" panose="00000500000000000000" pitchFamily="2" charset="0"/>
              <a:ea typeface="Source Sans Pro" panose="020B0503030403020204" pitchFamily="34" charset="0"/>
            </a:endParaRPr>
          </a:p>
        </p:txBody>
      </p:sp>
      <mc:AlternateContent xmlns:mc="http://schemas.openxmlformats.org/markup-compatibility/2006">
        <mc:Choice xmlns:a14="http://schemas.microsoft.com/office/drawing/2010/main" Requires="a14">
          <p:sp>
            <p:nvSpPr>
              <p:cNvPr id="14" name="Rectángulo 13">
                <a:extLst>
                  <a:ext uri="{FF2B5EF4-FFF2-40B4-BE49-F238E27FC236}">
                    <a16:creationId xmlns:a16="http://schemas.microsoft.com/office/drawing/2014/main" id="{9FB6D99F-C6ED-4B88-A37E-1BF4C45A95CB}"/>
                  </a:ext>
                </a:extLst>
              </p:cNvPr>
              <p:cNvSpPr/>
              <p:nvPr/>
            </p:nvSpPr>
            <p:spPr>
              <a:xfrm>
                <a:off x="2623931" y="4135959"/>
                <a:ext cx="8918712" cy="916854"/>
              </a:xfrm>
              <a:prstGeom prst="rect">
                <a:avLst/>
              </a:prstGeom>
            </p:spPr>
            <p:txBody>
              <a:bodyPr wrap="square">
                <a:spAutoFit/>
              </a:bodyPr>
              <a:lstStyle/>
              <a:p>
                <a:pPr algn="just"/>
                <a:r>
                  <a:rPr lang="es-ES" sz="1600" dirty="0">
                    <a:solidFill>
                      <a:srgbClr val="2C2C2C"/>
                    </a:solidFill>
                    <a:latin typeface="Montserrat" panose="00000500000000000000" pitchFamily="2" charset="0"/>
                    <a:ea typeface="Source Sans Pro" panose="020B0503030403020204" pitchFamily="34" charset="0"/>
                  </a:rPr>
                  <a:t>donde </a:t>
                </a:r>
                <a14:m>
                  <m:oMath xmlns:m="http://schemas.openxmlformats.org/officeDocument/2006/math">
                    <m:sSub>
                      <m:sSubPr>
                        <m:ctrlPr>
                          <a:rPr lang="es-CO" i="1"/>
                        </m:ctrlPr>
                      </m:sSubPr>
                      <m:e>
                        <m:r>
                          <a:rPr lang="es-CO" i="1"/>
                          <m:t>𝜔</m:t>
                        </m:r>
                      </m:e>
                      <m:sub>
                        <m:r>
                          <a:rPr lang="es-CO" i="1"/>
                          <m:t>1</m:t>
                        </m:r>
                      </m:sub>
                    </m:sSub>
                  </m:oMath>
                </a14:m>
                <a:r>
                  <a:rPr lang="es-ES" sz="1600" dirty="0">
                    <a:solidFill>
                      <a:srgbClr val="2C2C2C"/>
                    </a:solidFill>
                    <a:latin typeface="Montserrat" panose="00000500000000000000" pitchFamily="2" charset="0"/>
                    <a:ea typeface="Source Sans Pro" panose="020B0503030403020204" pitchFamily="34" charset="0"/>
                  </a:rPr>
                  <a:t>y </a:t>
                </a:r>
                <a14:m>
                  <m:oMath xmlns:m="http://schemas.openxmlformats.org/officeDocument/2006/math">
                    <m:sSub>
                      <m:sSubPr>
                        <m:ctrlPr>
                          <a:rPr lang="es-CO" i="1"/>
                        </m:ctrlPr>
                      </m:sSubPr>
                      <m:e>
                        <m:r>
                          <a:rPr lang="es-CO" i="1"/>
                          <m:t>𝜔</m:t>
                        </m:r>
                      </m:e>
                      <m:sub>
                        <m:r>
                          <a:rPr lang="es-CO" i="1"/>
                          <m:t>2</m:t>
                        </m:r>
                      </m:sub>
                    </m:sSub>
                  </m:oMath>
                </a14:m>
                <a:r>
                  <a:rPr lang="es-ES" sz="1600" dirty="0">
                    <a:solidFill>
                      <a:srgbClr val="2C2C2C"/>
                    </a:solidFill>
                    <a:latin typeface="Montserrat" panose="00000500000000000000" pitchFamily="2" charset="0"/>
                    <a:ea typeface="Source Sans Pro" panose="020B0503030403020204" pitchFamily="34" charset="0"/>
                  </a:rPr>
                  <a:t> denotan el bigote inferior y superior del diagrama de caja ajustado (Hubert y Vandervieren, 2008), respectivamente. Si </a:t>
                </a:r>
                <a14:m>
                  <m:oMath xmlns:m="http://schemas.openxmlformats.org/officeDocument/2006/math">
                    <m:r>
                      <m:rPr>
                        <m:sty m:val="p"/>
                      </m:rPr>
                      <a:rPr lang="es-MX"/>
                      <m:t>SAO</m:t>
                    </m:r>
                    <m:d>
                      <m:dPr>
                        <m:ctrlPr>
                          <a:rPr lang="es-CO" i="1"/>
                        </m:ctrlPr>
                      </m:dPr>
                      <m:e>
                        <m:sSub>
                          <m:sSubPr>
                            <m:ctrlPr>
                              <a:rPr lang="es-CO" i="1"/>
                            </m:ctrlPr>
                          </m:sSubPr>
                          <m:e>
                            <m:r>
                              <m:rPr>
                                <m:sty m:val="p"/>
                              </m:rPr>
                              <a:rPr lang="es-CO"/>
                              <m:t>x</m:t>
                            </m:r>
                          </m:e>
                          <m:sub>
                            <m:r>
                              <a:rPr lang="es-CO" i="1"/>
                              <m:t>𝑖</m:t>
                            </m:r>
                          </m:sub>
                        </m:sSub>
                      </m:e>
                    </m:d>
                    <m:r>
                      <a:rPr lang="es-MX" i="1"/>
                      <m:t>&gt; </m:t>
                    </m:r>
                    <m:sSub>
                      <m:sSubPr>
                        <m:ctrlPr>
                          <a:rPr lang="es-CO" i="1"/>
                        </m:ctrlPr>
                      </m:sSubPr>
                      <m:e>
                        <m:r>
                          <a:rPr lang="es-MX" i="1"/>
                          <m:t>𝒬</m:t>
                        </m:r>
                      </m:e>
                      <m:sub>
                        <m:r>
                          <a:rPr lang="es-MX" i="1"/>
                          <m:t>3</m:t>
                        </m:r>
                      </m:sub>
                    </m:sSub>
                    <m:d>
                      <m:dPr>
                        <m:ctrlPr>
                          <a:rPr lang="es-CO" i="1"/>
                        </m:ctrlPr>
                      </m:dPr>
                      <m:e>
                        <m:r>
                          <m:rPr>
                            <m:sty m:val="p"/>
                          </m:rPr>
                          <a:rPr lang="es-MX"/>
                          <m:t>SAO</m:t>
                        </m:r>
                      </m:e>
                    </m:d>
                    <m:r>
                      <a:rPr lang="es-MX" i="1"/>
                      <m:t>+1.5</m:t>
                    </m:r>
                    <m:sSup>
                      <m:sSupPr>
                        <m:ctrlPr>
                          <a:rPr lang="es-CO" i="1"/>
                        </m:ctrlPr>
                      </m:sSupPr>
                      <m:e>
                        <m:r>
                          <a:rPr lang="es-MX" i="1"/>
                          <m:t>𝑒</m:t>
                        </m:r>
                      </m:e>
                      <m:sup>
                        <m:r>
                          <a:rPr lang="es-MX" i="1"/>
                          <m:t>3</m:t>
                        </m:r>
                        <m:r>
                          <a:rPr lang="es-MX" i="1"/>
                          <m:t>𝑀𝐶</m:t>
                        </m:r>
                      </m:sup>
                    </m:sSup>
                    <m:r>
                      <a:rPr lang="es-MX" i="1"/>
                      <m:t> </m:t>
                    </m:r>
                    <m:r>
                      <a:rPr lang="es-MX" i="1"/>
                      <m:t>𝐼𝑄𝑅</m:t>
                    </m:r>
                    <m:r>
                      <a:rPr lang="es-MX" i="1"/>
                      <m:t>(</m:t>
                    </m:r>
                    <m:r>
                      <m:rPr>
                        <m:sty m:val="p"/>
                      </m:rPr>
                      <a:rPr lang="es-MX"/>
                      <m:t>SAO</m:t>
                    </m:r>
                    <m:r>
                      <a:rPr lang="es-MX" i="1"/>
                      <m:t>)</m:t>
                    </m:r>
                  </m:oMath>
                </a14:m>
                <a:r>
                  <a:rPr lang="es-ES" sz="1600" dirty="0">
                    <a:solidFill>
                      <a:srgbClr val="2C2C2C"/>
                    </a:solidFill>
                    <a:latin typeface="Montserrat" panose="00000500000000000000" pitchFamily="2" charset="0"/>
                    <a:ea typeface="Source Sans Pro" panose="020B0503030403020204" pitchFamily="34" charset="0"/>
                  </a:rPr>
                  <a:t> el individuo </a:t>
                </a:r>
                <a14:m>
                  <m:oMath xmlns:m="http://schemas.openxmlformats.org/officeDocument/2006/math">
                    <m:sSub>
                      <m:sSubPr>
                        <m:ctrlPr>
                          <a:rPr lang="es-CO" i="1"/>
                        </m:ctrlPr>
                      </m:sSubPr>
                      <m:e>
                        <m:r>
                          <a:rPr lang="es-CO" i="1"/>
                          <m:t>𝑥</m:t>
                        </m:r>
                      </m:e>
                      <m:sub>
                        <m:r>
                          <a:rPr lang="es-CO" i="1"/>
                          <m:t>𝑖</m:t>
                        </m:r>
                      </m:sub>
                    </m:sSub>
                  </m:oMath>
                </a14:m>
                <a:r>
                  <a:rPr lang="es-ES" sz="1600" dirty="0">
                    <a:solidFill>
                      <a:srgbClr val="2C2C2C"/>
                    </a:solidFill>
                    <a:latin typeface="Montserrat" panose="00000500000000000000" pitchFamily="2" charset="0"/>
                    <a:ea typeface="Source Sans Pro" panose="020B0503030403020204" pitchFamily="34" charset="0"/>
                  </a:rPr>
                  <a:t> es etiquetado como un valor atípico. Aquí MC denota la estadística de MedCouple (Brys et al., 2004).</a:t>
                </a:r>
              </a:p>
            </p:txBody>
          </p:sp>
        </mc:Choice>
        <mc:Fallback>
          <p:sp>
            <p:nvSpPr>
              <p:cNvPr id="14" name="Rectángulo 13">
                <a:extLst>
                  <a:ext uri="{FF2B5EF4-FFF2-40B4-BE49-F238E27FC236}">
                    <a16:creationId xmlns:a16="http://schemas.microsoft.com/office/drawing/2014/main" id="{9FB6D99F-C6ED-4B88-A37E-1BF4C45A95CB}"/>
                  </a:ext>
                </a:extLst>
              </p:cNvPr>
              <p:cNvSpPr>
                <a:spLocks noRot="1" noChangeAspect="1" noMove="1" noResize="1" noEditPoints="1" noAdjustHandles="1" noChangeArrowheads="1" noChangeShapeType="1" noTextEdit="1"/>
              </p:cNvSpPr>
              <p:nvPr/>
            </p:nvSpPr>
            <p:spPr>
              <a:xfrm>
                <a:off x="2623931" y="4135959"/>
                <a:ext cx="8918712" cy="916854"/>
              </a:xfrm>
              <a:prstGeom prst="rect">
                <a:avLst/>
              </a:prstGeom>
              <a:blipFill>
                <a:blip r:embed="rId2"/>
                <a:stretch>
                  <a:fillRect l="-342" r="-410" b="-4636"/>
                </a:stretch>
              </a:blipFill>
            </p:spPr>
            <p:txBody>
              <a:bodyPr/>
              <a:lstStyle/>
              <a:p>
                <a:r>
                  <a:rPr lang="es-CO">
                    <a:noFill/>
                  </a:rPr>
                  <a:t> </a:t>
                </a:r>
              </a:p>
            </p:txBody>
          </p:sp>
        </mc:Fallback>
      </mc:AlternateContent>
      <p:sp>
        <p:nvSpPr>
          <p:cNvPr id="18" name="Rectángulo 17">
            <a:extLst>
              <a:ext uri="{FF2B5EF4-FFF2-40B4-BE49-F238E27FC236}">
                <a16:creationId xmlns:a16="http://schemas.microsoft.com/office/drawing/2014/main" id="{CCD24E47-111F-4A8D-93AA-C2FDCB6FF88D}"/>
              </a:ext>
            </a:extLst>
          </p:cNvPr>
          <p:cNvSpPr/>
          <p:nvPr/>
        </p:nvSpPr>
        <p:spPr>
          <a:xfrm>
            <a:off x="2623931" y="5262036"/>
            <a:ext cx="8918712" cy="1200329"/>
          </a:xfrm>
          <a:prstGeom prst="rect">
            <a:avLst/>
          </a:prstGeom>
        </p:spPr>
        <p:txBody>
          <a:bodyPr wrap="square">
            <a:spAutoFit/>
          </a:bodyPr>
          <a:lstStyle/>
          <a:p>
            <a:pPr algn="just"/>
            <a:r>
              <a:rPr lang="es-ES" b="1" i="1" dirty="0">
                <a:solidFill>
                  <a:srgbClr val="2C2C2C"/>
                </a:solidFill>
                <a:latin typeface="Montserrat" panose="00000500000000000000" pitchFamily="2" charset="0"/>
                <a:ea typeface="Source Sans Pro" panose="020B0503030403020204" pitchFamily="34" charset="0"/>
              </a:rPr>
              <a:t>La Metodología SAO detecta outliers robustamente al considerar la desviación mediana absoluta y ajustar la asimetría de los datos, siendo efectiva en distribuciones asimétricas y datos no normales. Es especialmente útil cuando la asimetría es significativa y afecta la detección tradicional de outliers.</a:t>
            </a:r>
          </a:p>
        </p:txBody>
      </p:sp>
      <mc:AlternateContent xmlns:mc="http://schemas.openxmlformats.org/markup-compatibility/2006">
        <mc:Choice xmlns:a14="http://schemas.microsoft.com/office/drawing/2010/main" Requires="a14">
          <p:sp>
            <p:nvSpPr>
              <p:cNvPr id="10" name="Rectángulo 9">
                <a:extLst>
                  <a:ext uri="{FF2B5EF4-FFF2-40B4-BE49-F238E27FC236}">
                    <a16:creationId xmlns:a16="http://schemas.microsoft.com/office/drawing/2014/main" id="{CD680DA3-4E4F-4DF9-91E0-53E27136246A}"/>
                  </a:ext>
                </a:extLst>
              </p:cNvPr>
              <p:cNvSpPr/>
              <p:nvPr/>
            </p:nvSpPr>
            <p:spPr>
              <a:xfrm>
                <a:off x="2623931" y="2722041"/>
                <a:ext cx="8918712" cy="1631344"/>
              </a:xfrm>
              <a:prstGeom prst="rect">
                <a:avLst/>
              </a:prstGeom>
            </p:spPr>
            <p:txBody>
              <a:bodyPr wrap="square">
                <a:spAutoFit/>
              </a:bodyPr>
              <a:lstStyle/>
              <a:p>
                <a:pPr algn="just"/>
                <a14:m>
                  <m:oMathPara xmlns:m="http://schemas.openxmlformats.org/officeDocument/2006/math">
                    <m:oMathParaPr>
                      <m:jc m:val="centerGroup"/>
                    </m:oMathParaPr>
                    <m:oMath xmlns:m="http://schemas.openxmlformats.org/officeDocument/2006/math">
                      <m:r>
                        <a:rPr lang="es-CO" i="1"/>
                        <m:t>𝑆𝐴𝑂</m:t>
                      </m:r>
                      <m:d>
                        <m:dPr>
                          <m:ctrlPr>
                            <a:rPr lang="es-CO" i="1"/>
                          </m:ctrlPr>
                        </m:dPr>
                        <m:e>
                          <m:r>
                            <a:rPr lang="es-CO"/>
                            <m:t> </m:t>
                          </m:r>
                          <m:sSub>
                            <m:sSubPr>
                              <m:ctrlPr>
                                <a:rPr lang="es-CO" i="1"/>
                              </m:ctrlPr>
                            </m:sSubPr>
                            <m:e>
                              <m:r>
                                <a:rPr lang="es-CO" i="1"/>
                                <m:t>𝓍</m:t>
                              </m:r>
                            </m:e>
                            <m:sub>
                              <m:r>
                                <a:rPr lang="es-CO" i="1"/>
                                <m:t>𝑖</m:t>
                              </m:r>
                            </m:sub>
                          </m:sSub>
                          <m:r>
                            <a:rPr lang="en-US" i="1"/>
                            <m:t>,</m:t>
                          </m:r>
                          <m:r>
                            <a:rPr lang="es-CO" b="1" i="1"/>
                            <m:t>𝐗</m:t>
                          </m:r>
                        </m:e>
                      </m:d>
                      <m:r>
                        <a:rPr lang="en-US" i="1"/>
                        <m:t>=</m:t>
                      </m:r>
                      <m:limLow>
                        <m:limLowPr>
                          <m:ctrlPr>
                            <a:rPr lang="es-CO" i="1"/>
                          </m:ctrlPr>
                        </m:limLowPr>
                        <m:e>
                          <m:r>
                            <m:rPr>
                              <m:sty m:val="p"/>
                            </m:rPr>
                            <a:rPr lang="en-US"/>
                            <m:t>sup</m:t>
                          </m:r>
                        </m:e>
                        <m:lim>
                          <m:r>
                            <a:rPr lang="es-CO" b="1" i="1"/>
                            <m:t>𝒓</m:t>
                          </m:r>
                          <m:r>
                            <a:rPr lang="en-US" i="1"/>
                            <m:t>∈</m:t>
                          </m:r>
                          <m:sSub>
                            <m:sSubPr>
                              <m:ctrlPr>
                                <a:rPr lang="es-CO" i="1"/>
                              </m:ctrlPr>
                            </m:sSubPr>
                            <m:e>
                              <m:r>
                                <a:rPr lang="es-CO" i="1"/>
                                <m:t>𝑆</m:t>
                              </m:r>
                            </m:e>
                            <m:sub>
                              <m:r>
                                <a:rPr lang="es-CO" i="1"/>
                                <m:t>𝑝</m:t>
                              </m:r>
                            </m:sub>
                          </m:sSub>
                        </m:lim>
                      </m:limLow>
                      <m:d>
                        <m:dPr>
                          <m:begChr m:val="{"/>
                          <m:endChr m:val=""/>
                          <m:ctrlPr>
                            <a:rPr lang="es-CO" i="1"/>
                          </m:ctrlPr>
                        </m:dPr>
                        <m:e>
                          <m:eqArr>
                            <m:eqArrPr>
                              <m:ctrlPr>
                                <a:rPr lang="es-CO" i="1"/>
                              </m:ctrlPr>
                            </m:eqArrPr>
                            <m:e>
                              <m:f>
                                <m:fPr>
                                  <m:ctrlPr>
                                    <a:rPr lang="es-CO" i="1"/>
                                  </m:ctrlPr>
                                </m:fPr>
                                <m:num>
                                  <m:r>
                                    <a:rPr lang="es-CO" i="1"/>
                                    <m:t>𝑟</m:t>
                                  </m:r>
                                  <m:r>
                                    <a:rPr lang="es-CO" i="1"/>
                                    <m:t>′</m:t>
                                  </m:r>
                                  <m:sSub>
                                    <m:sSubPr>
                                      <m:ctrlPr>
                                        <a:rPr lang="es-CO" i="1"/>
                                      </m:ctrlPr>
                                    </m:sSubPr>
                                    <m:e>
                                      <m:r>
                                        <a:rPr lang="es-CO" i="1"/>
                                        <m:t>𝑥</m:t>
                                      </m:r>
                                    </m:e>
                                    <m:sub>
                                      <m:r>
                                        <a:rPr lang="es-CO" i="1"/>
                                        <m:t>𝑖</m:t>
                                      </m:r>
                                    </m:sub>
                                  </m:sSub>
                                  <m:r>
                                    <a:rPr lang="es-CO" i="1"/>
                                    <m:t>−</m:t>
                                  </m:r>
                                  <m:r>
                                    <a:rPr lang="es-CO" i="1"/>
                                    <m:t>𝑚𝑒𝑑</m:t>
                                  </m:r>
                                  <m:r>
                                    <a:rPr lang="es-CO" i="1"/>
                                    <m:t>(</m:t>
                                  </m:r>
                                  <m:r>
                                    <a:rPr lang="es-CO" i="1"/>
                                    <m:t>𝑟</m:t>
                                  </m:r>
                                  <m:r>
                                    <a:rPr lang="es-CO" i="1"/>
                                    <m:t>′</m:t>
                                  </m:r>
                                  <m:r>
                                    <a:rPr lang="es-CO" i="1"/>
                                    <m:t>𝑋</m:t>
                                  </m:r>
                                  <m:r>
                                    <a:rPr lang="es-CO" i="1"/>
                                    <m:t>)</m:t>
                                  </m:r>
                                </m:num>
                                <m:den>
                                  <m:sSub>
                                    <m:sSubPr>
                                      <m:ctrlPr>
                                        <a:rPr lang="es-CO" i="1"/>
                                      </m:ctrlPr>
                                    </m:sSubPr>
                                    <m:e>
                                      <m:r>
                                        <a:rPr lang="es-CO" i="1"/>
                                        <m:t>𝜔</m:t>
                                      </m:r>
                                    </m:e>
                                    <m:sub>
                                      <m:r>
                                        <a:rPr lang="es-CO" i="1"/>
                                        <m:t>2</m:t>
                                      </m:r>
                                    </m:sub>
                                  </m:sSub>
                                  <m:r>
                                    <a:rPr lang="es-CO" i="1"/>
                                    <m:t>−</m:t>
                                  </m:r>
                                  <m:r>
                                    <a:rPr lang="es-CO" i="1"/>
                                    <m:t>𝑚𝑒𝑑</m:t>
                                  </m:r>
                                  <m:r>
                                    <a:rPr lang="es-CO" i="1"/>
                                    <m:t>(</m:t>
                                  </m:r>
                                  <m:r>
                                    <a:rPr lang="es-CO" i="1"/>
                                    <m:t>𝑟</m:t>
                                  </m:r>
                                  <m:r>
                                    <a:rPr lang="es-CO" i="1"/>
                                    <m:t>′</m:t>
                                  </m:r>
                                  <m:r>
                                    <a:rPr lang="es-CO" i="1"/>
                                    <m:t>𝑋</m:t>
                                  </m:r>
                                  <m:r>
                                    <a:rPr lang="es-CO" i="1"/>
                                    <m:t>)</m:t>
                                  </m:r>
                                </m:den>
                              </m:f>
                              <m:r>
                                <a:rPr lang="es-CO" i="1"/>
                                <m:t>      </m:t>
                              </m:r>
                              <m:r>
                                <a:rPr lang="es-CO" i="1"/>
                                <m:t>𝑟</m:t>
                              </m:r>
                              <m:r>
                                <a:rPr lang="es-CO" i="1"/>
                                <m:t>′</m:t>
                              </m:r>
                              <m:sSub>
                                <m:sSubPr>
                                  <m:ctrlPr>
                                    <a:rPr lang="es-CO" i="1"/>
                                  </m:ctrlPr>
                                </m:sSubPr>
                                <m:e>
                                  <m:r>
                                    <a:rPr lang="es-CO" i="1"/>
                                    <m:t>𝑥</m:t>
                                  </m:r>
                                </m:e>
                                <m:sub>
                                  <m:r>
                                    <a:rPr lang="es-CO" i="1"/>
                                    <m:t>𝑖</m:t>
                                  </m:r>
                                </m:sub>
                              </m:sSub>
                              <m:r>
                                <a:rPr lang="es-CO" i="1"/>
                                <m:t>&gt;</m:t>
                              </m:r>
                              <m:r>
                                <a:rPr lang="es-CO" i="1"/>
                                <m:t>𝑚𝑒𝑑</m:t>
                              </m:r>
                              <m:r>
                                <a:rPr lang="es-CO" i="1"/>
                                <m:t>(</m:t>
                              </m:r>
                              <m:r>
                                <a:rPr lang="es-CO" i="1"/>
                                <m:t>𝑟</m:t>
                              </m:r>
                              <m:r>
                                <a:rPr lang="es-CO" i="1"/>
                                <m:t>′</m:t>
                              </m:r>
                              <m:r>
                                <a:rPr lang="es-CO" i="1"/>
                                <m:t>𝑋</m:t>
                              </m:r>
                              <m:r>
                                <a:rPr lang="es-CO" i="1"/>
                                <m:t>)</m:t>
                              </m:r>
                            </m:e>
                            <m:e>
                              <m:f>
                                <m:fPr>
                                  <m:ctrlPr>
                                    <a:rPr lang="es-CO" i="1"/>
                                  </m:ctrlPr>
                                </m:fPr>
                                <m:num>
                                  <m:r>
                                    <a:rPr lang="es-CO" i="1"/>
                                    <m:t>𝑚𝑒𝑑</m:t>
                                  </m:r>
                                  <m:r>
                                    <a:rPr lang="es-CO" i="1"/>
                                    <m:t>(</m:t>
                                  </m:r>
                                  <m:r>
                                    <a:rPr lang="es-CO" i="1"/>
                                    <m:t>𝑟</m:t>
                                  </m:r>
                                  <m:r>
                                    <a:rPr lang="es-CO" i="1"/>
                                    <m:t>′</m:t>
                                  </m:r>
                                  <m:r>
                                    <a:rPr lang="es-CO" i="1"/>
                                    <m:t>𝑋</m:t>
                                  </m:r>
                                  <m:r>
                                    <a:rPr lang="es-CO" i="1"/>
                                    <m:t>) − </m:t>
                                  </m:r>
                                  <m:r>
                                    <a:rPr lang="es-CO" i="1"/>
                                    <m:t>𝑟</m:t>
                                  </m:r>
                                  <m:r>
                                    <a:rPr lang="es-CO" i="1"/>
                                    <m:t>′</m:t>
                                  </m:r>
                                  <m:sSub>
                                    <m:sSubPr>
                                      <m:ctrlPr>
                                        <a:rPr lang="es-CO" i="1"/>
                                      </m:ctrlPr>
                                    </m:sSubPr>
                                    <m:e>
                                      <m:r>
                                        <a:rPr lang="es-CO" i="1"/>
                                        <m:t>𝑥</m:t>
                                      </m:r>
                                    </m:e>
                                    <m:sub>
                                      <m:r>
                                        <a:rPr lang="es-CO" i="1"/>
                                        <m:t>𝑖</m:t>
                                      </m:r>
                                    </m:sub>
                                  </m:sSub>
                                </m:num>
                                <m:den>
                                  <m:r>
                                    <a:rPr lang="es-CO" i="1"/>
                                    <m:t>𝑚𝑒𝑑</m:t>
                                  </m:r>
                                  <m:r>
                                    <a:rPr lang="es-CO" i="1"/>
                                    <m:t>(</m:t>
                                  </m:r>
                                  <m:r>
                                    <a:rPr lang="es-CO" i="1"/>
                                    <m:t>𝑟</m:t>
                                  </m:r>
                                  <m:r>
                                    <a:rPr lang="es-CO" i="1"/>
                                    <m:t>′</m:t>
                                  </m:r>
                                  <m:r>
                                    <a:rPr lang="es-CO" i="1"/>
                                    <m:t>𝑋</m:t>
                                  </m:r>
                                  <m:r>
                                    <a:rPr lang="es-CO" i="1"/>
                                    <m:t>)−</m:t>
                                  </m:r>
                                  <m:sSub>
                                    <m:sSubPr>
                                      <m:ctrlPr>
                                        <a:rPr lang="es-CO" i="1"/>
                                      </m:ctrlPr>
                                    </m:sSubPr>
                                    <m:e>
                                      <m:r>
                                        <a:rPr lang="es-CO" i="1"/>
                                        <m:t>𝜔</m:t>
                                      </m:r>
                                    </m:e>
                                    <m:sub>
                                      <m:r>
                                        <a:rPr lang="es-CO" i="1"/>
                                        <m:t>1</m:t>
                                      </m:r>
                                    </m:sub>
                                  </m:sSub>
                                </m:den>
                              </m:f>
                              <m:r>
                                <a:rPr lang="es-CO" i="1"/>
                                <m:t>      </m:t>
                              </m:r>
                              <m:r>
                                <a:rPr lang="es-CO" i="1"/>
                                <m:t>𝑟</m:t>
                              </m:r>
                              <m:r>
                                <a:rPr lang="es-CO" i="1"/>
                                <m:t>′</m:t>
                              </m:r>
                              <m:sSub>
                                <m:sSubPr>
                                  <m:ctrlPr>
                                    <a:rPr lang="es-CO" i="1"/>
                                  </m:ctrlPr>
                                </m:sSubPr>
                                <m:e>
                                  <m:r>
                                    <a:rPr lang="es-CO" i="1"/>
                                    <m:t>𝑥</m:t>
                                  </m:r>
                                </m:e>
                                <m:sub>
                                  <m:r>
                                    <a:rPr lang="es-CO" i="1"/>
                                    <m:t>𝑖</m:t>
                                  </m:r>
                                </m:sub>
                              </m:sSub>
                              <m:r>
                                <a:rPr lang="es-CO" i="1"/>
                                <m:t>&lt;</m:t>
                              </m:r>
                              <m:r>
                                <a:rPr lang="es-CO" i="1"/>
                                <m:t>𝑚𝑒𝑑</m:t>
                              </m:r>
                              <m:r>
                                <a:rPr lang="es-CO" i="1"/>
                                <m:t>(</m:t>
                              </m:r>
                              <m:r>
                                <a:rPr lang="es-CO" i="1"/>
                                <m:t>𝑟</m:t>
                              </m:r>
                              <m:r>
                                <a:rPr lang="es-CO" i="1"/>
                                <m:t>′</m:t>
                              </m:r>
                              <m:r>
                                <a:rPr lang="es-CO" i="1"/>
                                <m:t>𝑋</m:t>
                              </m:r>
                              <m:r>
                                <a:rPr lang="es-CO" i="1"/>
                                <m:t>)</m:t>
                              </m:r>
                            </m:e>
                          </m:eqArr>
                        </m:e>
                      </m:d>
                    </m:oMath>
                  </m:oMathPara>
                </a14:m>
                <a:endParaRPr lang="es-CO" dirty="0"/>
              </a:p>
              <a:p>
                <a:pPr algn="just"/>
                <a:endParaRPr lang="es-ES" sz="1600" dirty="0">
                  <a:solidFill>
                    <a:srgbClr val="2C2C2C"/>
                  </a:solidFill>
                  <a:latin typeface="Montserrat" panose="00000500000000000000" pitchFamily="2" charset="0"/>
                  <a:ea typeface="Source Sans Pro" panose="020B0503030403020204" pitchFamily="34" charset="0"/>
                </a:endParaRPr>
              </a:p>
            </p:txBody>
          </p:sp>
        </mc:Choice>
        <mc:Fallback>
          <p:sp>
            <p:nvSpPr>
              <p:cNvPr id="10" name="Rectángulo 9">
                <a:extLst>
                  <a:ext uri="{FF2B5EF4-FFF2-40B4-BE49-F238E27FC236}">
                    <a16:creationId xmlns:a16="http://schemas.microsoft.com/office/drawing/2014/main" id="{CD680DA3-4E4F-4DF9-91E0-53E27136246A}"/>
                  </a:ext>
                </a:extLst>
              </p:cNvPr>
              <p:cNvSpPr>
                <a:spLocks noRot="1" noChangeAspect="1" noMove="1" noResize="1" noEditPoints="1" noAdjustHandles="1" noChangeArrowheads="1" noChangeShapeType="1" noTextEdit="1"/>
              </p:cNvSpPr>
              <p:nvPr/>
            </p:nvSpPr>
            <p:spPr>
              <a:xfrm>
                <a:off x="2623931" y="2722041"/>
                <a:ext cx="8918712" cy="1631344"/>
              </a:xfrm>
              <a:prstGeom prst="rect">
                <a:avLst/>
              </a:prstGeom>
              <a:blipFill>
                <a:blip r:embed="rId3"/>
                <a:stretch>
                  <a:fillRect/>
                </a:stretch>
              </a:blipFill>
            </p:spPr>
            <p:txBody>
              <a:bodyPr/>
              <a:lstStyle/>
              <a:p>
                <a:r>
                  <a:rPr lang="es-CO">
                    <a:noFill/>
                  </a:rPr>
                  <a:t> </a:t>
                </a:r>
              </a:p>
            </p:txBody>
          </p:sp>
        </mc:Fallback>
      </mc:AlternateContent>
    </p:spTree>
    <p:extLst>
      <p:ext uri="{BB962C8B-B14F-4D97-AF65-F5344CB8AC3E}">
        <p14:creationId xmlns:p14="http://schemas.microsoft.com/office/powerpoint/2010/main" val="1509580799"/>
      </p:ext>
    </p:extLst>
  </p:cSld>
  <p:clrMapOvr>
    <a:masterClrMapping/>
  </p:clrMapOvr>
</p:sld>
</file>

<file path=ppt/theme/theme1.xml><?xml version="1.0" encoding="utf-8"?>
<a:theme xmlns:a="http://schemas.openxmlformats.org/drawingml/2006/main" name="Diseño personalizado">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ICESI">
      <a:majorFont>
        <a:latin typeface="DIN Pro Bold"/>
        <a:ea typeface=""/>
        <a:cs typeface=""/>
      </a:majorFont>
      <a:minorFont>
        <a:latin typeface="DIN Pro Regula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7036</TotalTime>
  <Words>5511</Words>
  <Application>Microsoft Office PowerPoint</Application>
  <PresentationFormat>Panorámica</PresentationFormat>
  <Paragraphs>291</Paragraphs>
  <Slides>32</Slides>
  <Notes>4</Notes>
  <HiddenSlides>0</HiddenSlides>
  <MMClips>0</MMClips>
  <ScaleCrop>false</ScaleCrop>
  <HeadingPairs>
    <vt:vector size="6" baseType="variant">
      <vt:variant>
        <vt:lpstr>Fuentes usadas</vt:lpstr>
      </vt:variant>
      <vt:variant>
        <vt:i4>13</vt:i4>
      </vt:variant>
      <vt:variant>
        <vt:lpstr>Tema</vt:lpstr>
      </vt:variant>
      <vt:variant>
        <vt:i4>1</vt:i4>
      </vt:variant>
      <vt:variant>
        <vt:lpstr>Títulos de diapositiva</vt:lpstr>
      </vt:variant>
      <vt:variant>
        <vt:i4>32</vt:i4>
      </vt:variant>
    </vt:vector>
  </HeadingPairs>
  <TitlesOfParts>
    <vt:vector size="46" baseType="lpstr">
      <vt:lpstr>Arial</vt:lpstr>
      <vt:lpstr>Calibri</vt:lpstr>
      <vt:lpstr>Cambria Math</vt:lpstr>
      <vt:lpstr>DIN Pro Bold</vt:lpstr>
      <vt:lpstr>DIN Pro Medium</vt:lpstr>
      <vt:lpstr>DIN Pro Regular</vt:lpstr>
      <vt:lpstr>Lato</vt:lpstr>
      <vt:lpstr>Montserrat</vt:lpstr>
      <vt:lpstr>Segoe UI</vt:lpstr>
      <vt:lpstr>Segoe UI Light</vt:lpstr>
      <vt:lpstr>Segoe UI Semilight</vt:lpstr>
      <vt:lpstr>Source Sans Pro</vt:lpstr>
      <vt:lpstr>Times New Roman</vt:lpstr>
      <vt:lpstr>Diseño personalizado</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asterisk1295@gmail.com</dc:creator>
  <cp:lastModifiedBy>Jose</cp:lastModifiedBy>
  <cp:revision>521</cp:revision>
  <dcterms:created xsi:type="dcterms:W3CDTF">2019-09-07T01:45:13Z</dcterms:created>
  <dcterms:modified xsi:type="dcterms:W3CDTF">2024-06-22T06:07:58Z</dcterms:modified>
</cp:coreProperties>
</file>